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9" r:id="rId2"/>
    <p:sldId id="366" r:id="rId3"/>
    <p:sldId id="367" r:id="rId4"/>
    <p:sldId id="390" r:id="rId5"/>
    <p:sldId id="378" r:id="rId6"/>
    <p:sldId id="379" r:id="rId7"/>
    <p:sldId id="380" r:id="rId8"/>
    <p:sldId id="381" r:id="rId9"/>
    <p:sldId id="369" r:id="rId10"/>
    <p:sldId id="382" r:id="rId11"/>
    <p:sldId id="383" r:id="rId12"/>
    <p:sldId id="384" r:id="rId13"/>
    <p:sldId id="385" r:id="rId14"/>
    <p:sldId id="386" r:id="rId15"/>
    <p:sldId id="376" r:id="rId16"/>
    <p:sldId id="387" r:id="rId17"/>
    <p:sldId id="389" r:id="rId18"/>
    <p:sldId id="388" r:id="rId19"/>
    <p:sldId id="371" r:id="rId20"/>
    <p:sldId id="372" r:id="rId21"/>
    <p:sldId id="373" r:id="rId22"/>
    <p:sldId id="375" r:id="rId23"/>
  </p:sldIdLst>
  <p:sldSz cx="10080625" cy="5670550"/>
  <p:notesSz cx="7772400" cy="10058400"/>
  <p:defaultTextStyle>
    <a:defPPr>
      <a:defRPr lang="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6" autoAdjust="0"/>
    <p:restoredTop sz="65888" autoAdjust="0"/>
  </p:normalViewPr>
  <p:slideViewPr>
    <p:cSldViewPr snapToGrid="0">
      <p:cViewPr varScale="1">
        <p:scale>
          <a:sx n="77" d="100"/>
          <a:sy n="77" d="100"/>
        </p:scale>
        <p:origin x="1209" y="2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D9E3E-F5B8-9750-6477-BF7B8CB3D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6A46577-764D-3DE7-6EAE-172B671D8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C10583B-34B9-05F6-FC79-D4CD39E4D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4C2251C-F645-9D01-8CD4-54AD099046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3299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008B15-1503-1713-B405-9FC60627E3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C37A0AF-E265-CEAC-DD52-BA814CD90B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4F32BF9-76F6-2185-11FA-1F9274D83F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1B38A8-A783-164D-23F3-2519E832ED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90539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F751B-4FEA-51A0-9329-D249AC94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99F1898-878B-2D94-AA1B-627BE44450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3DECA2-F629-F3D1-5399-005F77B3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0AD4911-7BD1-DF18-65E7-8FDB6E5CF8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35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9666B-1C94-54A5-27DB-0388AF77F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B676AE-0BF0-C361-36EE-0CA534847D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7E503F5-E77B-8429-F0A9-24A04C890A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71BB3D3-E0D0-27AD-9F2E-E654BED8CE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14642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FC7A7F-D216-8D4E-4B4B-4FB28680B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08FAEED-C7DC-1924-8A55-64BF2CC9F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1DE9D19-27B1-4F36-38D7-1C149888E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D8586EC-408A-10A4-4C5F-67431658F3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310443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502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E1D55-15C5-C6DD-9E3F-D3F3C162C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0CD48DD-30DF-3F65-D1C6-240BAC0F7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E01514C-E0D5-76E7-FBE0-36B598AE8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6E0AA0-7D95-020B-53F4-3B14DABCB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068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50A88-9CE0-1D1F-6B72-715946435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1E959CC-13D5-4552-8DFB-F28253E667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E8BFDD-CE6A-4063-7197-7D56C04A7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4BAFDB-66A9-0E25-0968-9C5EA00113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8392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49B01-E66A-1719-7CCE-1937879D5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821103D-A23F-E16D-23DC-32F80D116A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D96E801-A4A9-A6E4-C9C0-B0330F03EF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E8A71C4-6F53-CD1E-43DC-CCF2DF4E5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8314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4552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03718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20675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189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94998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D539C-13EC-49BF-38AE-AFA6E341B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8E4721-9569-0F9A-2718-11AE10CE44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BD283BE-81AF-D2FB-1D6F-3B7215B85C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F16772-D5A8-238F-3831-F5DA15B910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193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5E751-A67E-18E5-C02C-615C82A56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AA42E2-C88F-C4F3-43A9-8221AA664E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BAAC01B-F968-6FBA-8574-8C6BF4B49F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273344-79A1-6657-A054-F2D7068170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097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19F91-B544-1CD0-9B88-D47EE7826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8F5562B-7444-91AB-571E-A5B3565B7C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13742E8-6F76-22C7-E024-986C2B9A7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6AE010C-4EAF-4FA7-37E5-3F6DA66C5F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65259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DCEA1-55AA-4E03-D8F9-01273307CA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B8ECDE0-4351-F0C2-FEC9-04B76E3B5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3ED6676-5829-0AEB-409C-8605E69BA8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4F9F9C-9F6B-3EE3-3024-1869E08A0A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7795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94393C-3DCC-60C9-5DBF-61377303CD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3C426F-BF78-9612-8DC6-1BC8A22C8D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2D5F18-1466-2DD7-C4C9-E57B28BF2D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1349BBC-0A6E-EB31-0747-DA26068E46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22168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481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r xmlns:a="http://schemas.openxmlformats.org/drawingml/2006/main">
              <a:rPr lang="it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Il mio amico in forma</a:t>
            </a:r>
            <a:endParaRPr xmlns:a="http://schemas.openxmlformats.org/drawingml/2006/main"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xmlns:a="http://schemas.openxmlformats.org/drawingml/2006/main" algn="ctr"/>
            <a:r xmlns:a="http://schemas.openxmlformats.org/drawingml/2006/main">
              <a:rPr lang="it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466836" y="2047926"/>
            <a:ext cx="4403064" cy="1862005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 xmlns:a="http://schemas.openxmlformats.org/drawingml/2006/main">
              <a:rPr lang="it" dirty="0">
                <a:latin typeface="Coolvetica"/>
              </a:rPr>
              <a:t>Nuovi </a:t>
            </a:r>
            <a:r xmlns:a="http://schemas.openxmlformats.org/drawingml/2006/main">
              <a:rPr lang="it" dirty="0" err="1">
                <a:latin typeface="Coolvetica"/>
              </a:rPr>
              <a:t>approcci </a:t>
            </a:r>
            <a:r xmlns:a="http://schemas.openxmlformats.org/drawingml/2006/main">
              <a:rPr lang="it" dirty="0">
                <a:latin typeface="Coolvetica"/>
              </a:rPr>
              <a:t>nella </a:t>
            </a:r>
            <a:r xmlns:a="http://schemas.openxmlformats.org/drawingml/2006/main">
              <a:rPr lang="it" dirty="0" err="1">
                <a:latin typeface="Coolvetica"/>
              </a:rPr>
              <a:t>gestione</a:t>
            </a:r>
            <a:r xmlns:a="http://schemas.openxmlformats.org/drawingml/2006/main">
              <a:rPr lang="it" dirty="0">
                <a:latin typeface="Coolvetica"/>
              </a:rPr>
              <a:t> </a:t>
            </a:r>
            <a:r xmlns:a="http://schemas.openxmlformats.org/drawingml/2006/main">
              <a:rPr lang="it" dirty="0" err="1">
                <a:latin typeface="Coolvetica"/>
              </a:rPr>
              <a:t>Disturbi Alimentari </a:t>
            </a:r>
            <a:r xmlns:a="http://schemas.openxmlformats.org/drawingml/2006/main">
              <a:rPr lang="it" dirty="0">
                <a:latin typeface="Coolvetica"/>
              </a:rPr>
              <a:t>nello Sport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>
                <a:latin typeface="Coolvetica"/>
              </a:rPr>
              <a:t>Valerio Zaccaria, MD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 err="1">
                <a:latin typeface="Coolvetica"/>
              </a:rPr>
              <a:t>Psichiatra </a:t>
            </a:r>
            <a:endParaRPr xmlns:a="http://schemas.openxmlformats.org/drawingml/2006/main" lang="it-IT" sz="1800" dirty="0">
              <a:latin typeface="Coolvetica"/>
            </a:endParaRPr>
            <a:r xmlns:a="http://schemas.openxmlformats.org/drawingml/2006/main">
              <a:rPr lang="it" sz="1800" dirty="0">
                <a:latin typeface="Coolvetica"/>
              </a:rPr>
              <a:t>infantile</a:t>
            </a: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 err="1">
                <a:latin typeface="Coolvetica"/>
              </a:rPr>
              <a:t>Dottorando </a:t>
            </a:r>
            <a:r xmlns:a="http://schemas.openxmlformats.org/drawingml/2006/main">
              <a:rPr lang="it" sz="1800" dirty="0">
                <a:latin typeface="Coolvetica"/>
              </a:rPr>
              <a:t>di </a:t>
            </a:r>
            <a:r xmlns:a="http://schemas.openxmlformats.org/drawingml/2006/main">
              <a:rPr lang="it" sz="1800" dirty="0" err="1">
                <a:latin typeface="Coolvetica"/>
              </a:rPr>
              <a:t>Ricerca </a:t>
            </a:r>
            <a:r xmlns:a="http://schemas.openxmlformats.org/drawingml/2006/main">
              <a:rPr lang="it" sz="1800" dirty="0">
                <a:latin typeface="Coolvetica"/>
              </a:rPr>
              <a:t>in Clinica </a:t>
            </a:r>
            <a:r xmlns:a="http://schemas.openxmlformats.org/drawingml/2006/main">
              <a:rPr lang="it" sz="1800" dirty="0" err="1">
                <a:latin typeface="Coolvetica"/>
              </a:rPr>
              <a:t>Sperimentale</a:t>
            </a:r>
            <a:r xmlns:a="http://schemas.openxmlformats.org/drawingml/2006/main">
              <a:rPr lang="it" sz="1800" dirty="0">
                <a:latin typeface="Coolvetica"/>
              </a:rPr>
              <a:t> </a:t>
            </a:r>
            <a:r xmlns:a="http://schemas.openxmlformats.org/drawingml/2006/main">
              <a:rPr lang="it" sz="1800" dirty="0" err="1">
                <a:latin typeface="Coolvetica"/>
              </a:rPr>
              <a:t>Neuroscienze </a:t>
            </a:r>
            <a:r xmlns:a="http://schemas.openxmlformats.org/drawingml/2006/main">
              <a:rPr lang="it" sz="1800" dirty="0">
                <a:latin typeface="Coolvetica"/>
              </a:rPr>
              <a:t>e </a:t>
            </a:r>
            <a:r xmlns:a="http://schemas.openxmlformats.org/drawingml/2006/main">
              <a:rPr lang="it" sz="1800" dirty="0" err="1">
                <a:latin typeface="Coolvetica"/>
              </a:rPr>
              <a:t>psichiatria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>
                <a:latin typeface="Coolvetica"/>
              </a:rPr>
              <a:t>Dipartimento di </a:t>
            </a:r>
            <a:r xmlns:a="http://schemas.openxmlformats.org/drawingml/2006/main">
              <a:rPr lang="it" sz="1800" dirty="0" err="1">
                <a:latin typeface="Coolvetica"/>
              </a:rPr>
              <a:t>Neuroscienze Umane</a:t>
            </a:r>
            <a:endParaRPr xmlns:a="http://schemas.openxmlformats.org/drawingml/2006/main" lang="it-IT" sz="1800" dirty="0">
              <a:latin typeface="Coolvetica"/>
            </a:endParaRPr>
          </a:p>
          <a:p>
            <a:pPr xmlns:a="http://schemas.openxmlformats.org/drawingml/2006/main" algn="l">
              <a:lnSpc>
                <a:spcPct val="100000"/>
              </a:lnSpc>
              <a:spcBef>
                <a:spcPts val="0"/>
              </a:spcBef>
            </a:pPr>
            <a:r xmlns:a="http://schemas.openxmlformats.org/drawingml/2006/main">
              <a:rPr lang="it" sz="1800" dirty="0">
                <a:latin typeface="Coolvetica"/>
              </a:rPr>
              <a:t>Sapienza Università di Roma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62FB-286A-4C9E-F779-4ED6E1976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DCCC58C-158E-C004-2437-F3D9559A8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FC9E8E0-86AF-72EB-E343-73C8C3669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Perché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Esercizio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>
                <a:latin typeface="Coolvetica"/>
              </a:rPr>
              <a:t>Non </a:t>
            </a:r>
            <a:r xmlns:a="http://schemas.openxmlformats.org/drawingml/2006/main">
              <a:rPr lang="it" sz="4000" dirty="0" err="1">
                <a:latin typeface="Coolvetica"/>
              </a:rPr>
              <a:t>è </a:t>
            </a:r>
            <a:r xmlns:a="http://schemas.openxmlformats.org/drawingml/2006/main">
              <a:rPr lang="it" sz="4000" dirty="0" err="1">
                <a:latin typeface="Coolvetica"/>
              </a:rPr>
              <a:t>più </a:t>
            </a:r>
            <a:r xmlns:a="http://schemas.openxmlformats.org/drawingml/2006/main">
              <a:rPr lang="it" sz="4000" dirty="0">
                <a:latin typeface="Coolvetica"/>
              </a:rPr>
              <a:t>' </a:t>
            </a:r>
            <a:r xmlns:a="http://schemas.openxmlformats.org/drawingml/2006/main">
              <a:rPr lang="it" sz="4000" dirty="0" err="1">
                <a:latin typeface="Coolvetica"/>
              </a:rPr>
              <a:t>proibito </a:t>
            </a:r>
            <a:r xmlns:a="http://schemas.openxmlformats.org/drawingml/2006/main">
              <a:rPr lang="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09CA98F8-C870-6A1F-CFD7-7AFBCF2F6E8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BD749F4-BD00-E8C5-C5B8-190E55385F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DFB2F2D-0DBA-1BB3-7567-4844E5E27F0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F06DBAD-5CD7-4A3A-3A40-1DADC21C055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1407DC-412F-2751-F763-1AD24A198958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Benefici </a:t>
            </a:r>
            <a:r xmlns:a="http://schemas.openxmlformats.org/drawingml/2006/main">
              <a:rPr lang="it" sz="2400" b="1" dirty="0" err="1">
                <a:latin typeface="Coolvetica"/>
              </a:rPr>
              <a:t>fisici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 err="1">
                <a:latin typeface="Coolvetica"/>
              </a:rPr>
              <a:t>Mantiene </a:t>
            </a:r>
            <a:r xmlns:a="http://schemas.openxmlformats.org/drawingml/2006/main">
              <a:rPr lang="it" sz="2400" dirty="0">
                <a:latin typeface="Coolvetica"/>
              </a:rPr>
              <a:t>la forma fisica cardiovascolare, la massa muscolare e la salute delle ossa </a:t>
            </a:r>
            <a:r xmlns:a="http://schemas.openxmlformats.org/drawingml/2006/main">
              <a:rPr lang="it" sz="2400" dirty="0" err="1">
                <a:latin typeface="Coolvetica"/>
              </a:rPr>
              <a:t>durante </a:t>
            </a:r>
            <a:r xmlns:a="http://schemas.openxmlformats.org/drawingml/2006/main">
              <a:rPr lang="it" sz="2400" dirty="0">
                <a:latin typeface="Coolvetica"/>
              </a:rPr>
              <a:t>il recupero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 err="1">
                <a:latin typeface="Coolvetica"/>
              </a:rPr>
              <a:t>Previene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decondizionamento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che </a:t>
            </a:r>
            <a:r xmlns:a="http://schemas.openxmlformats.org/drawingml/2006/main">
              <a:rPr lang="it" sz="2400" dirty="0">
                <a:latin typeface="Coolvetica"/>
              </a:rPr>
              <a:t>può </a:t>
            </a:r>
            <a:r xmlns:a="http://schemas.openxmlformats.org/drawingml/2006/main">
              <a:rPr lang="it" sz="2400" dirty="0" err="1">
                <a:latin typeface="Coolvetica"/>
              </a:rPr>
              <a:t>verificarsi </a:t>
            </a:r>
            <a:r xmlns:a="http://schemas.openxmlformats.org/drawingml/2006/main">
              <a:rPr lang="it" sz="2400" dirty="0">
                <a:latin typeface="Coolvetica"/>
              </a:rPr>
              <a:t>con </a:t>
            </a:r>
            <a:r xmlns:a="http://schemas.openxmlformats.org/drawingml/2006/main">
              <a:rPr lang="it" sz="2400" dirty="0" err="1">
                <a:latin typeface="Coolvetica"/>
              </a:rPr>
              <a:t>prolungato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inattività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>
                <a:latin typeface="Coolvetica"/>
              </a:rPr>
              <a:t>Supporta l'equilibrio energetico e </a:t>
            </a:r>
            <a:r xmlns:a="http://schemas.openxmlformats.org/drawingml/2006/main">
              <a:rPr lang="it" sz="2400" dirty="0" err="1">
                <a:latin typeface="Coolvetica"/>
              </a:rPr>
              <a:t>metabolico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regolamento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Quando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l'assunzione </a:t>
            </a:r>
            <a:r xmlns:a="http://schemas.openxmlformats.org/drawingml/2006/main">
              <a:rPr lang="it" sz="2400" dirty="0">
                <a:latin typeface="Coolvetica"/>
              </a:rPr>
              <a:t>e l'attività sono </a:t>
            </a:r>
            <a:r xmlns:a="http://schemas.openxmlformats.org/drawingml/2006/main">
              <a:rPr lang="it" sz="2400" dirty="0" err="1">
                <a:latin typeface="Coolvetica"/>
              </a:rPr>
              <a:t>gestite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in modo appropriato</a:t>
            </a:r>
            <a:endParaRPr xmlns:a="http://schemas.openxmlformats.org/drawingml/2006/main"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3994474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D6F44D-5576-9527-A72B-DBE44C522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66C36FF-4C93-F091-BE05-2D4641E49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343100D7-2AF1-96BC-0D56-DC80F42F12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Perché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Esercizio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>
                <a:latin typeface="Coolvetica"/>
              </a:rPr>
              <a:t>Non </a:t>
            </a:r>
            <a:r xmlns:a="http://schemas.openxmlformats.org/drawingml/2006/main">
              <a:rPr lang="it" sz="4000" dirty="0" err="1">
                <a:latin typeface="Coolvetica"/>
              </a:rPr>
              <a:t>è </a:t>
            </a:r>
            <a:r xmlns:a="http://schemas.openxmlformats.org/drawingml/2006/main">
              <a:rPr lang="it" sz="4000" dirty="0" err="1">
                <a:latin typeface="Coolvetica"/>
              </a:rPr>
              <a:t>più </a:t>
            </a:r>
            <a:r xmlns:a="http://schemas.openxmlformats.org/drawingml/2006/main">
              <a:rPr lang="it" sz="4000" dirty="0">
                <a:latin typeface="Coolvetica"/>
              </a:rPr>
              <a:t>' </a:t>
            </a:r>
            <a:r xmlns:a="http://schemas.openxmlformats.org/drawingml/2006/main">
              <a:rPr lang="it" sz="4000" dirty="0" err="1">
                <a:latin typeface="Coolvetica"/>
              </a:rPr>
              <a:t>proibito </a:t>
            </a:r>
            <a:r xmlns:a="http://schemas.openxmlformats.org/drawingml/2006/main">
              <a:rPr lang="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87558EDA-13B1-2C89-4220-090B1E407B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A589733D-00E7-9A23-1499-71A5963BB28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81BD36C-BDBC-6B21-0CA0-D256718F64F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46CDF37F-7D05-DDA9-BD4C-AE87F6F8516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96B2742-1AE3-5DE1-A1CD-9008F92A41CC}"/>
              </a:ext>
            </a:extLst>
          </p:cNvPr>
          <p:cNvSpPr txBox="1"/>
          <p:nvPr/>
        </p:nvSpPr>
        <p:spPr>
          <a:xfrm>
            <a:off x="504000" y="1127115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Benefici </a:t>
            </a:r>
            <a:r xmlns:a="http://schemas.openxmlformats.org/drawingml/2006/main">
              <a:rPr lang="it" sz="2400" b="1" dirty="0" err="1">
                <a:latin typeface="Coolvetica"/>
              </a:rPr>
              <a:t>psicologici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 err="1">
                <a:latin typeface="Coolvetica"/>
              </a:rPr>
              <a:t>L'esercizio fisico </a:t>
            </a:r>
            <a:r xmlns:a="http://schemas.openxmlformats.org/drawingml/2006/main">
              <a:rPr lang="it" sz="2400" dirty="0">
                <a:latin typeface="Coolvetica"/>
              </a:rPr>
              <a:t>può </a:t>
            </a:r>
            <a:r xmlns:a="http://schemas.openxmlformats.org/drawingml/2006/main">
              <a:rPr lang="it" sz="2400" dirty="0" err="1">
                <a:latin typeface="Coolvetica"/>
              </a:rPr>
              <a:t>migliorare </a:t>
            </a:r>
            <a:r xmlns:a="http://schemas.openxmlformats.org/drawingml/2006/main">
              <a:rPr lang="it" sz="2400" dirty="0">
                <a:latin typeface="Coolvetica"/>
              </a:rPr>
              <a:t>l'umore, </a:t>
            </a:r>
            <a:r xmlns:a="http://schemas.openxmlformats.org/drawingml/2006/main">
              <a:rPr lang="it" sz="2400" dirty="0" err="1">
                <a:latin typeface="Coolvetica"/>
              </a:rPr>
              <a:t>l'ansia </a:t>
            </a:r>
            <a:r xmlns:a="http://schemas.openxmlformats.org/drawingml/2006/main">
              <a:rPr lang="it" sz="2400" dirty="0">
                <a:latin typeface="Coolvetica"/>
              </a:rPr>
              <a:t>e l' </a:t>
            </a:r>
            <a:r xmlns:a="http://schemas.openxmlformats.org/drawingml/2006/main">
              <a:rPr lang="it" sz="2400" dirty="0" err="1">
                <a:latin typeface="Coolvetica"/>
              </a:rPr>
              <a:t>autostima </a:t>
            </a:r>
            <a:r xmlns:a="http://schemas.openxmlformats.org/drawingml/2006/main">
              <a:rPr lang="it" sz="2400" dirty="0">
                <a:latin typeface="Coolvetica"/>
              </a:rPr>
              <a:t>in un </a:t>
            </a:r>
            <a:r xmlns:a="http://schemas.openxmlformats.org/drawingml/2006/main">
              <a:rPr lang="it" sz="2400" dirty="0">
                <a:latin typeface="Coolvetica"/>
              </a:rPr>
              <a:t>ambiente </a:t>
            </a:r>
            <a:r xmlns:a="http://schemas.openxmlformats.org/drawingml/2006/main">
              <a:rPr lang="it" sz="2400" dirty="0" err="1">
                <a:latin typeface="Coolvetica"/>
              </a:rPr>
              <a:t>controllato</a:t>
            </a: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>
                <a:latin typeface="Coolvetica"/>
              </a:rPr>
              <a:t>Supporta una </a:t>
            </a:r>
            <a:r xmlns:a="http://schemas.openxmlformats.org/drawingml/2006/main">
              <a:rPr lang="it" sz="2400" dirty="0" err="1">
                <a:latin typeface="Coolvetica"/>
              </a:rPr>
              <a:t>sana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rapporto </a:t>
            </a:r>
            <a:r xmlns:a="http://schemas.openxmlformats.org/drawingml/2006/main">
              <a:rPr lang="it" sz="2400" dirty="0">
                <a:latin typeface="Coolvetica"/>
              </a:rPr>
              <a:t>con il corpo e </a:t>
            </a:r>
            <a:r xmlns:a="http://schemas.openxmlformats.org/drawingml/2006/main">
              <a:rPr lang="it" sz="2400" dirty="0" err="1">
                <a:latin typeface="Coolvetica"/>
              </a:rPr>
              <a:t>riduce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colpevolezza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associato </a:t>
            </a:r>
            <a:r xmlns:a="http://schemas.openxmlformats.org/drawingml/2006/main">
              <a:rPr lang="it" sz="2400" dirty="0">
                <a:latin typeface="Coolvetica"/>
              </a:rPr>
              <a:t>al </a:t>
            </a:r>
            <a:r xmlns:a="http://schemas.openxmlformats.org/drawingml/2006/main">
              <a:rPr lang="it" sz="2400" dirty="0" err="1">
                <a:latin typeface="Coolvetica"/>
              </a:rPr>
              <a:t>movimento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 err="1">
                <a:latin typeface="Coolvetica"/>
              </a:rPr>
              <a:t>Strutturato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l'esercizio fisico </a:t>
            </a:r>
            <a:r xmlns:a="http://schemas.openxmlformats.org/drawingml/2006/main">
              <a:rPr lang="it" sz="2400" dirty="0">
                <a:latin typeface="Coolvetica"/>
              </a:rPr>
              <a:t>può </a:t>
            </a:r>
            <a:r xmlns:a="http://schemas.openxmlformats.org/drawingml/2006/main">
              <a:rPr lang="it" sz="2400" dirty="0" err="1">
                <a:latin typeface="Coolvetica"/>
              </a:rPr>
              <a:t>migliorare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motivazione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 err="1">
                <a:latin typeface="Coolvetica"/>
              </a:rPr>
              <a:t>aderenza </a:t>
            </a:r>
            <a:r xmlns:a="http://schemas.openxmlformats.org/drawingml/2006/main">
              <a:rPr lang="it" sz="2400" dirty="0">
                <a:latin typeface="Coolvetica"/>
              </a:rPr>
              <a:t>al trattamento </a:t>
            </a:r>
            <a:r xmlns:a="http://schemas.openxmlformats.org/drawingml/2006/main">
              <a:rPr lang="it" sz="2400" dirty="0" err="1">
                <a:latin typeface="Coolvetica"/>
              </a:rPr>
              <a:t>quando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integrato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in </a:t>
            </a:r>
            <a:r xmlns:a="http://schemas.openxmlformats.org/drawingml/2006/main">
              <a:rPr lang="it" sz="2400" dirty="0">
                <a:latin typeface="Coolvetica"/>
              </a:rPr>
              <a:t>terapia</a:t>
            </a: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49295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31D4DC-9CFF-5E98-A0A3-E1C2EF8A1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5044B2B-2038-DB2A-CB80-A54785217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645ACC4-56B7-0C6D-A664-483F81FE7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Perché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Esercizio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>
                <a:latin typeface="Coolvetica"/>
              </a:rPr>
              <a:t>Non </a:t>
            </a:r>
            <a:r xmlns:a="http://schemas.openxmlformats.org/drawingml/2006/main">
              <a:rPr lang="it" sz="4000" dirty="0" err="1">
                <a:latin typeface="Coolvetica"/>
              </a:rPr>
              <a:t>è </a:t>
            </a:r>
            <a:r xmlns:a="http://schemas.openxmlformats.org/drawingml/2006/main">
              <a:rPr lang="it" sz="4000" dirty="0" err="1">
                <a:latin typeface="Coolvetica"/>
              </a:rPr>
              <a:t>più </a:t>
            </a:r>
            <a:r xmlns:a="http://schemas.openxmlformats.org/drawingml/2006/main">
              <a:rPr lang="it" sz="4000" dirty="0">
                <a:latin typeface="Coolvetica"/>
              </a:rPr>
              <a:t>' </a:t>
            </a:r>
            <a:r xmlns:a="http://schemas.openxmlformats.org/drawingml/2006/main">
              <a:rPr lang="it" sz="4000" dirty="0" err="1">
                <a:latin typeface="Coolvetica"/>
              </a:rPr>
              <a:t>proibito </a:t>
            </a:r>
            <a:r xmlns:a="http://schemas.openxmlformats.org/drawingml/2006/main">
              <a:rPr lang="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40F74E7-0EED-D8A3-1392-0CAC26748C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F89C14B-D491-1FDB-A2D5-4E5C47EBAF7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D6F867-4512-F642-5B19-7D7C20BFDF8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796CA25-53E0-7B5F-16BD-3785C75747B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8F9E4E8-2BD8-0579-F5C2-784AB780EE17}"/>
              </a:ext>
            </a:extLst>
          </p:cNvPr>
          <p:cNvSpPr txBox="1"/>
          <p:nvPr/>
        </p:nvSpPr>
        <p:spPr>
          <a:xfrm>
            <a:off x="504000" y="1127115"/>
            <a:ext cx="87554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 err="1">
                <a:latin typeface="Coolvetica"/>
              </a:rPr>
              <a:t>Evitare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involontario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danno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 err="1">
                <a:latin typeface="Coolvetica"/>
              </a:rPr>
              <a:t>Il divieto </a:t>
            </a:r>
            <a:r xmlns:a="http://schemas.openxmlformats.org/drawingml/2006/main">
              <a:rPr lang="it" sz="2400" dirty="0">
                <a:latin typeface="Coolvetica"/>
              </a:rPr>
              <a:t>totale </a:t>
            </a:r>
            <a:r xmlns:a="http://schemas.openxmlformats.org/drawingml/2006/main">
              <a:rPr lang="it" sz="2400" dirty="0">
                <a:latin typeface="Coolvetica"/>
              </a:rPr>
              <a:t>può portare ad </a:t>
            </a:r>
            <a:r xmlns:a="http://schemas.openxmlformats.org/drawingml/2006/main">
              <a:rPr lang="it" sz="2400" dirty="0" err="1">
                <a:latin typeface="Coolvetica"/>
              </a:rPr>
              <a:t>un aumento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ossessione o </a:t>
            </a:r>
            <a:r xmlns:a="http://schemas.openxmlformats.org/drawingml/2006/main">
              <a:rPr lang="it" sz="2400" dirty="0" err="1">
                <a:latin typeface="Coolvetica"/>
              </a:rPr>
              <a:t>esercizio </a:t>
            </a:r>
            <a:r xmlns:a="http://schemas.openxmlformats.org/drawingml/2006/main">
              <a:rPr lang="it" sz="2400" dirty="0">
                <a:latin typeface="Coolvetica"/>
              </a:rPr>
              <a:t>segreto </a:t>
            </a:r>
            <a:r xmlns:a="http://schemas.openxmlformats.org/drawingml/2006/main">
              <a:rPr lang="it" sz="2400" dirty="0">
                <a:latin typeface="Coolvetica"/>
              </a:rPr>
              <a:t>(' </a:t>
            </a:r>
            <a:r xmlns:a="http://schemas.openxmlformats.org/drawingml/2006/main">
              <a:rPr lang="it" sz="2400" dirty="0" err="1">
                <a:latin typeface="Coolvetica"/>
              </a:rPr>
              <a:t>esercizio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nascondersi </a:t>
            </a:r>
            <a:r xmlns:a="http://schemas.openxmlformats.org/drawingml/2006/main">
              <a:rPr lang="it" sz="2400" dirty="0">
                <a:latin typeface="Coolvetica"/>
              </a:rPr>
              <a:t>') nei </a:t>
            </a:r>
            <a:r xmlns:a="http://schemas.openxmlformats.org/drawingml/2006/main">
              <a:rPr lang="it" sz="2400" dirty="0" err="1">
                <a:latin typeface="Coolvetica"/>
              </a:rPr>
              <a:t>pazienti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che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È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controproducente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Tx/>
              <a:buChar char="-"/>
            </a:pPr>
            <a:r xmlns:a="http://schemas.openxmlformats.org/drawingml/2006/main">
              <a:rPr lang="it" sz="2400" dirty="0" err="1">
                <a:latin typeface="Coolvetica"/>
              </a:rPr>
              <a:t>Restrizione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può </a:t>
            </a:r>
            <a:r xmlns:a="http://schemas.openxmlformats.org/drawingml/2006/main">
              <a:rPr lang="it" sz="2400" dirty="0">
                <a:latin typeface="Coolvetica"/>
              </a:rPr>
              <a:t>scatenare sentimenti di </a:t>
            </a:r>
            <a:r xmlns:a="http://schemas.openxmlformats.org/drawingml/2006/main">
              <a:rPr lang="it" sz="2400" dirty="0" err="1">
                <a:latin typeface="Coolvetica"/>
              </a:rPr>
              <a:t>privazione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punizione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peggiorando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ansia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depressione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comportamenti disfunzionali</a:t>
            </a:r>
            <a:endParaRPr xmlns:a="http://schemas.openxmlformats.org/drawingml/2006/main" lang="it-IT" sz="2400" dirty="0">
              <a:latin typeface="Coolvetica"/>
            </a:endParaRPr>
          </a:p>
          <a:p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9840053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123082-41A9-3D91-E2BE-8C02D571B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52AC1DB1-B944-72C4-E43E-1B4BC624D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2BE7B3A-7F53-F9FF-9A1C-D2DB33A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>
                <a:latin typeface="Coolvetica"/>
              </a:rPr>
              <a:t>Come </a:t>
            </a:r>
            <a:r xmlns:a="http://schemas.openxmlformats.org/drawingml/2006/main">
              <a:rPr lang="it" sz="4000" dirty="0" err="1">
                <a:latin typeface="Coolvetica"/>
              </a:rPr>
              <a:t>fare esercizio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È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Ora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Gestito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C06EB7E-8DE7-9D30-8AF6-32BCEA9C57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CEF478F-ABAE-81DF-D569-B7AD80AAB73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1370C29-3843-C8C3-45B6-FAF7211EF3C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6D397E9D-D5A4-4BB6-1CD3-541938B8559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54C1B6A-180D-72EA-95DA-FA9A733E77EB}"/>
              </a:ext>
            </a:extLst>
          </p:cNvPr>
          <p:cNvSpPr txBox="1"/>
          <p:nvPr/>
        </p:nvSpPr>
        <p:spPr>
          <a:xfrm>
            <a:off x="504000" y="1127115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 err="1">
                <a:latin typeface="Coolvetica"/>
              </a:rPr>
              <a:t>Individualizzato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prescrizione </a:t>
            </a:r>
            <a:r xmlns:a="http://schemas.openxmlformats.org/drawingml/2006/main">
              <a:rPr lang="it" sz="2400" dirty="0">
                <a:latin typeface="Coolvetica"/>
              </a:rPr>
              <a:t>: frequenza, </a:t>
            </a:r>
            <a:r xmlns:a="http://schemas.openxmlformats.org/drawingml/2006/main">
              <a:rPr lang="it" sz="2400" dirty="0" err="1">
                <a:latin typeface="Coolvetica"/>
              </a:rPr>
              <a:t>intensità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tipo </a:t>
            </a:r>
            <a:r xmlns:a="http://schemas.openxmlformats.org/drawingml/2006/main">
              <a:rPr lang="it" sz="2400" dirty="0">
                <a:latin typeface="Coolvetica"/>
              </a:rPr>
              <a:t>e durata sono </a:t>
            </a:r>
            <a:r xmlns:a="http://schemas.openxmlformats.org/drawingml/2006/main">
              <a:rPr lang="it" sz="2400" dirty="0" err="1">
                <a:latin typeface="Coolvetica"/>
              </a:rPr>
              <a:t>personalizzati</a:t>
            </a:r>
            <a:r xmlns:a="http://schemas.openxmlformats.org/drawingml/2006/main">
              <a:rPr lang="it" sz="2400" dirty="0">
                <a:latin typeface="Coolvetica"/>
              </a:rPr>
              <a:t> in </a:t>
            </a:r>
            <a:r xmlns:a="http://schemas.openxmlformats.org/drawingml/2006/main">
              <a:rPr lang="it" sz="2400" dirty="0" err="1">
                <a:latin typeface="Coolvetica"/>
              </a:rPr>
              <a:t>base </a:t>
            </a:r>
            <a:r xmlns:a="http://schemas.openxmlformats.org/drawingml/2006/main">
              <a:rPr lang="it" sz="2400" dirty="0">
                <a:latin typeface="Coolvetica"/>
              </a:rPr>
              <a:t>al </a:t>
            </a:r>
            <a:r xmlns:a="http://schemas.openxmlformats.org/drawingml/2006/main">
              <a:rPr lang="it" sz="2400" dirty="0" err="1">
                <a:latin typeface="Coolvetica"/>
              </a:rPr>
              <a:t>paziente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medico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stabilità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nutrizionale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assunzione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>
                <a:latin typeface="Coolvetica"/>
              </a:rPr>
              <a:t>stato </a:t>
            </a:r>
            <a:r xmlns:a="http://schemas.openxmlformats.org/drawingml/2006/main">
              <a:rPr lang="it" sz="2400" dirty="0" err="1">
                <a:latin typeface="Coolvetica"/>
              </a:rPr>
              <a:t>psicologico</a:t>
            </a: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 err="1">
                <a:latin typeface="Coolvetica"/>
              </a:rPr>
              <a:t>Supervisione </a:t>
            </a:r>
            <a:r xmlns:a="http://schemas.openxmlformats.org/drawingml/2006/main">
              <a:rPr lang="it" sz="2400" b="1" dirty="0">
                <a:latin typeface="Coolvetica"/>
              </a:rPr>
              <a:t>attenta </a:t>
            </a:r>
            <a:r xmlns:a="http://schemas.openxmlformats.org/drawingml/2006/main">
              <a:rPr lang="it" sz="2400" dirty="0">
                <a:latin typeface="Coolvetica"/>
              </a:rPr>
              <a:t>: allenatori, </a:t>
            </a:r>
            <a:r xmlns:a="http://schemas.openxmlformats.org/drawingml/2006/main">
              <a:rPr lang="it" sz="2400" dirty="0" err="1">
                <a:latin typeface="Coolvetica"/>
              </a:rPr>
              <a:t>terapisti </a:t>
            </a:r>
            <a:r xmlns:a="http://schemas.openxmlformats.org/drawingml/2006/main">
              <a:rPr lang="it" sz="2400" dirty="0">
                <a:latin typeface="Coolvetica"/>
              </a:rPr>
              <a:t>e personale </a:t>
            </a:r>
            <a:r xmlns:a="http://schemas.openxmlformats.org/drawingml/2006/main">
              <a:rPr lang="it" sz="2400" dirty="0" err="1">
                <a:latin typeface="Coolvetica"/>
              </a:rPr>
              <a:t>medico </a:t>
            </a:r>
            <a:r xmlns:a="http://schemas.openxmlformats.org/drawingml/2006/main">
              <a:rPr lang="it" sz="2400" dirty="0">
                <a:latin typeface="Coolvetica"/>
              </a:rPr>
              <a:t>monitorano </a:t>
            </a:r>
            <a:r xmlns:a="http://schemas.openxmlformats.org/drawingml/2006/main">
              <a:rPr lang="it" sz="2400" dirty="0" err="1">
                <a:latin typeface="Coolvetica"/>
              </a:rPr>
              <a:t>i segni </a:t>
            </a:r>
            <a:r xmlns:a="http://schemas.openxmlformats.org/drawingml/2006/main">
              <a:rPr lang="it" sz="2400" dirty="0">
                <a:latin typeface="Coolvetica"/>
              </a:rPr>
              <a:t>di </a:t>
            </a:r>
            <a:r xmlns:a="http://schemas.openxmlformats.org/drawingml/2006/main">
              <a:rPr lang="it" sz="2400" dirty="0" err="1">
                <a:latin typeface="Coolvetica"/>
              </a:rPr>
              <a:t>sovrallenamento </a:t>
            </a:r>
            <a:r xmlns:a="http://schemas.openxmlformats.org/drawingml/2006/main">
              <a:rPr lang="it" sz="2400" dirty="0">
                <a:latin typeface="Coolvetica"/>
              </a:rPr>
              <a:t>, affaticamento o </a:t>
            </a:r>
            <a:r xmlns:a="http://schemas.openxmlformats.org/drawingml/2006/main">
              <a:rPr lang="it" sz="2400" dirty="0" err="1">
                <a:latin typeface="Coolvetica"/>
              </a:rPr>
              <a:t>esercizio compulsivo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comportamenti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>
                <a:latin typeface="Coolvetica"/>
              </a:rPr>
              <a:t>Integrazione con il trattamento </a:t>
            </a:r>
            <a:r xmlns:a="http://schemas.openxmlformats.org/drawingml/2006/main">
              <a:rPr lang="it" sz="2400" dirty="0">
                <a:latin typeface="Coolvetica"/>
              </a:rPr>
              <a:t>: </a:t>
            </a:r>
            <a:r xmlns:a="http://schemas.openxmlformats.org/drawingml/2006/main">
              <a:rPr lang="it" sz="2400" dirty="0" err="1">
                <a:latin typeface="Coolvetica"/>
              </a:rPr>
              <a:t>esercizio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È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combinato </a:t>
            </a:r>
            <a:r xmlns:a="http://schemas.openxmlformats.org/drawingml/2006/main">
              <a:rPr lang="it" sz="2400" dirty="0">
                <a:latin typeface="Coolvetica"/>
              </a:rPr>
              <a:t>con </a:t>
            </a:r>
            <a:r xmlns:a="http://schemas.openxmlformats.org/drawingml/2006/main">
              <a:rPr lang="it" sz="2400" dirty="0" err="1">
                <a:latin typeface="Coolvetica"/>
              </a:rPr>
              <a:t>nutrizionale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riabilitazione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psicoterapia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>
                <a:latin typeface="Coolvetica"/>
              </a:rPr>
              <a:t>monitoraggio </a:t>
            </a:r>
            <a:r xmlns:a="http://schemas.openxmlformats.org/drawingml/2006/main">
              <a:rPr lang="it" sz="2400" dirty="0" err="1">
                <a:latin typeface="Coolvetica"/>
              </a:rPr>
              <a:t>medico</a:t>
            </a:r>
          </a:p>
        </p:txBody>
      </p:sp>
    </p:spTree>
    <p:extLst>
      <p:ext uri="{BB962C8B-B14F-4D97-AF65-F5344CB8AC3E}">
        <p14:creationId xmlns:p14="http://schemas.microsoft.com/office/powerpoint/2010/main" val="2358836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D8C71-907B-894A-B5A1-F3978D523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101EAAE1-2D97-CE17-00BE-8E7FF2D7439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2F47EA8-332F-C58D-AA9C-EEC383C8ED0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1EB29E9A-7997-6EE6-8658-CD16A553E6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5E1CDF75-834D-592A-4343-384D91C3D77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7A0477D0-2977-2138-D545-C369F9D83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078477"/>
              </p:ext>
            </p:extLst>
          </p:nvPr>
        </p:nvGraphicFramePr>
        <p:xfrm>
          <a:off x="425229" y="321171"/>
          <a:ext cx="9229542" cy="4208993"/>
        </p:xfrm>
        <a:graphic>
          <a:graphicData uri="http://schemas.openxmlformats.org/drawingml/2006/table">
            <a:tbl>
              <a:tblPr/>
              <a:tblGrid>
                <a:gridCol w="2094303">
                  <a:extLst>
                    <a:ext uri="{9D8B030D-6E8A-4147-A177-3AD203B41FA5}">
                      <a16:colId xmlns:a16="http://schemas.microsoft.com/office/drawing/2014/main" val="3107313413"/>
                    </a:ext>
                  </a:extLst>
                </a:gridCol>
                <a:gridCol w="3567620">
                  <a:extLst>
                    <a:ext uri="{9D8B030D-6E8A-4147-A177-3AD203B41FA5}">
                      <a16:colId xmlns:a16="http://schemas.microsoft.com/office/drawing/2014/main" val="1969288644"/>
                    </a:ext>
                  </a:extLst>
                </a:gridCol>
                <a:gridCol w="3567619">
                  <a:extLst>
                    <a:ext uri="{9D8B030D-6E8A-4147-A177-3AD203B41FA5}">
                      <a16:colId xmlns:a16="http://schemas.microsoft.com/office/drawing/2014/main" val="3281381126"/>
                    </a:ext>
                  </a:extLst>
                </a:gridCol>
              </a:tblGrid>
              <a:tr h="537986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Categoria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Pratiche 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sicure/ </a:t>
                      </a: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raccomandate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Rischioso </a:t>
                      </a: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/ Da </a:t>
                      </a: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evitare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1885241"/>
                  </a:ext>
                </a:extLst>
              </a:tr>
              <a:tr h="503577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Frequenza e durata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Sessioni brevi e moderate (ad esempio, 20-40 minuti), 3-5 volte/settimana a seconda dello stato medico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>
                          <a:latin typeface="Coolvetica"/>
                        </a:rPr>
                        <a:t>Allenamento giornaliero eccessivo, sessioni multiple senza riposo, allenamenti prolungati ad alta intensità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5026455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Intensità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Intensità da bassa a moderata; frequenza cardiaca e affaticamento monitorati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>
                          <a:latin typeface="Coolvetica"/>
                        </a:rPr>
                        <a:t>Sessioni di resistenza o forza ad alta intensità che spingono al limite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795221"/>
                  </a:ext>
                </a:extLst>
              </a:tr>
              <a:tr h="524871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Tipo </a:t>
                      </a: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di </a:t>
                      </a: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esercizio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Attività non competitive e piacevoli (yoga, nuoto, camminata, allenamento di resistenza leggera)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>
                          <a:latin typeface="Coolvetica"/>
                        </a:rPr>
                        <a:t>Competizione ad alta pressione, esercizi incentrati sulle prestazioni o sul peso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9476603"/>
                  </a:ext>
                </a:extLst>
              </a:tr>
              <a:tr h="509907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Monitoraggio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Supervisionato da personale medico, nutrizionista e psicologico; integra il feedback dell'atleta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Esercizio non supervisionato o segreto; routine “compulsive” o ritualizzate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67651"/>
                  </a:ext>
                </a:extLst>
              </a:tr>
              <a:tr h="585714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Scopo </a:t>
                      </a: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/ Focus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Salute, recupero funzionale, supporto dell'umore, impegno sociale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Perdita di peso, consumo di calorie, comportamento compensatorio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759109"/>
                  </a:ext>
                </a:extLst>
              </a:tr>
              <a:tr h="625358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Progressione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Aumento graduale man mano che migliorano lo stato nutrizionale e la forza fisica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Aumenti improvvisi di intensità, durata o frequenza senza autorizzazione medica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0646478"/>
                  </a:ext>
                </a:extLst>
              </a:tr>
              <a:tr h="460790"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Segnali </a:t>
                      </a:r>
                      <a:r xmlns:a="http://schemas.openxmlformats.org/drawingml/2006/main">
                        <a:rPr lang="it" sz="1400" b="1" dirty="0">
                          <a:latin typeface="Coolvetica"/>
                        </a:rPr>
                        <a:t>per fermarsi/ </a:t>
                      </a:r>
                      <a:r xmlns:a="http://schemas.openxmlformats.org/drawingml/2006/main">
                        <a:rPr lang="it" sz="1400" b="1" dirty="0" err="1">
                          <a:latin typeface="Coolvetica"/>
                        </a:rPr>
                        <a:t>rivalutare</a:t>
                      </a:r>
                      <a:endParaRPr xmlns:a="http://schemas.openxmlformats.org/drawingml/2006/main" lang="it-IT" sz="1400" dirty="0">
                        <a:latin typeface="Coolvetica"/>
                      </a:endParaRP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Stanchezza, vertigini, palpitazioni, lesioni, irregolarità mestruali, peggioramento dei comportamenti legati alla disfunzione erettile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xmlns:a="http://schemas.openxmlformats.org/drawingml/2006/main">
                        <a:buNone/>
                      </a:pPr>
                      <a:r xmlns:a="http://schemas.openxmlformats.org/drawingml/2006/main">
                        <a:rPr lang="it" sz="1200" dirty="0">
                          <a:latin typeface="Coolvetica"/>
                        </a:rPr>
                        <a:t>Ignorare i segnali di avvertimento, continuare nonostante gli allarmi medici o psicologici</a:t>
                      </a:r>
                    </a:p>
                  </a:txBody>
                  <a:tcPr marL="35736" marR="35736" marT="17868" marB="1786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1634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264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327D2DB9-EC89-B592-BBE5-B1EA8205F84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CDAE67F-DC11-C08A-F088-811F7A749A8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34BC751A-EC25-9218-E2DE-E8D5D1FA637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1A2774A-FE67-6A69-2FF8-BFFADA43F1E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36E528DC-D488-6920-FF11-C66412776A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211" y="359958"/>
            <a:ext cx="5925577" cy="2205785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C80A7950-8CA2-0078-B9FB-442053A21866}"/>
              </a:ext>
            </a:extLst>
          </p:cNvPr>
          <p:cNvSpPr txBox="1"/>
          <p:nvPr/>
        </p:nvSpPr>
        <p:spPr>
          <a:xfrm>
            <a:off x="344202" y="2827169"/>
            <a:ext cx="61631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Disfunzionale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esercizio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è </a:t>
            </a:r>
            <a:r xmlns:a="http://schemas.openxmlformats.org/drawingml/2006/main">
              <a:rPr lang="it" sz="2400" dirty="0">
                <a:latin typeface="Coolvetica"/>
              </a:rPr>
              <a:t>comune (5-54%)</a:t>
            </a:r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Esso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È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spesso </a:t>
            </a:r>
            <a:r xmlns:a="http://schemas.openxmlformats.org/drawingml/2006/main">
              <a:rPr lang="it" sz="2400" dirty="0">
                <a:latin typeface="Coolvetica"/>
              </a:rPr>
              <a:t>compulsivo, </a:t>
            </a:r>
            <a:r xmlns:a="http://schemas.openxmlformats.org/drawingml/2006/main">
              <a:rPr lang="it" sz="2400" dirty="0" err="1">
                <a:latin typeface="Coolvetica"/>
              </a:rPr>
              <a:t>eccessivo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guidato dal senso di colpa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Esso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peggiora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parecchi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risultati </a:t>
            </a:r>
            <a:r xmlns:a="http://schemas.openxmlformats.org/drawingml/2006/main">
              <a:rPr lang="it" sz="2400" dirty="0">
                <a:latin typeface="Coolvetica"/>
              </a:rPr>
              <a:t>: </a:t>
            </a:r>
            <a:r xmlns:a="http://schemas.openxmlformats.org/drawingml/2006/main">
              <a:rPr lang="it" sz="2400" dirty="0" err="1">
                <a:latin typeface="Coolvetica"/>
              </a:rPr>
              <a:t>perdita di peso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>
                <a:latin typeface="Coolvetica"/>
              </a:rPr>
              <a:t>ricoveri ospedalieri </a:t>
            </a:r>
            <a:r xmlns:a="http://schemas.openxmlformats.org/drawingml/2006/main">
              <a:rPr lang="it" sz="2400" dirty="0" err="1">
                <a:latin typeface="Coolvetica"/>
              </a:rPr>
              <a:t>più lunghi , rischio di ricaduta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C88748F-A872-2DB9-3291-72B5539AB54D}"/>
              </a:ext>
            </a:extLst>
          </p:cNvPr>
          <p:cNvSpPr txBox="1"/>
          <p:nvPr/>
        </p:nvSpPr>
        <p:spPr>
          <a:xfrm>
            <a:off x="6897401" y="3000107"/>
            <a:ext cx="3382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it" sz="2400" dirty="0" err="1">
                <a:latin typeface="Coolvetica"/>
              </a:rPr>
              <a:t>Supervisionato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strutturato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>
                <a:latin typeface="Coolvetica"/>
              </a:rPr>
              <a:t>la terapia </a:t>
            </a:r>
            <a:r xmlns:a="http://schemas.openxmlformats.org/drawingml/2006/main">
              <a:rPr lang="it" sz="2400" dirty="0" err="1">
                <a:latin typeface="Coolvetica"/>
              </a:rPr>
              <a:t>fisica </a:t>
            </a:r>
            <a:r xmlns:a="http://schemas.openxmlformats.org/drawingml/2006/main">
              <a:rPr lang="it" sz="2400" dirty="0" err="1">
                <a:latin typeface="Coolvetica"/>
              </a:rPr>
              <a:t>può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portare </a:t>
            </a:r>
            <a:r xmlns:a="http://schemas.openxmlformats.org/drawingml/2006/main">
              <a:rPr lang="it" sz="2400" dirty="0">
                <a:latin typeface="Coolvetica"/>
              </a:rPr>
              <a:t>alcuni benefici</a:t>
            </a:r>
          </a:p>
        </p:txBody>
      </p:sp>
      <p:sp>
        <p:nvSpPr>
          <p:cNvPr id="11" name="Freccia a destra 10">
            <a:extLst>
              <a:ext uri="{FF2B5EF4-FFF2-40B4-BE49-F238E27FC236}">
                <a16:creationId xmlns:a16="http://schemas.microsoft.com/office/drawing/2014/main" id="{8882F462-B2FF-98E1-EF37-DCF88CE25C5D}"/>
              </a:ext>
            </a:extLst>
          </p:cNvPr>
          <p:cNvSpPr/>
          <p:nvPr/>
        </p:nvSpPr>
        <p:spPr>
          <a:xfrm>
            <a:off x="6481602" y="3436828"/>
            <a:ext cx="272853" cy="24978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1176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C5711-2655-83C6-42DE-F7A8DC080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7C3AD2C3-50F8-73AC-011A-FB9700269C7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D5C88B-F113-3BBA-5507-2E970E17651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D737287-E9A2-98BE-2CBC-627C8BAD80B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48BDA3-57F8-CB45-5DCF-36F44AAF5C1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6B4DE286-CB7D-8813-2522-B92766469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140" y="348583"/>
            <a:ext cx="5367719" cy="1830243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FEB513B-F586-0361-9FC1-6BC3020443E9}"/>
              </a:ext>
            </a:extLst>
          </p:cNvPr>
          <p:cNvSpPr txBox="1"/>
          <p:nvPr/>
        </p:nvSpPr>
        <p:spPr>
          <a:xfrm>
            <a:off x="381319" y="2211562"/>
            <a:ext cx="64396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it" sz="1600" dirty="0">
                <a:latin typeface="Coolvetica"/>
              </a:rPr>
              <a:t>L'allenamento </a:t>
            </a:r>
            <a:r xmlns:a="http://schemas.openxmlformats.org/drawingml/2006/main">
              <a:rPr lang="it" sz="1600" dirty="0" err="1">
                <a:latin typeface="Coolvetica"/>
              </a:rPr>
              <a:t>alla resistenza </a:t>
            </a:r>
            <a:r xmlns:a="http://schemas.openxmlformats.org/drawingml/2006/main">
              <a:rPr lang="it" sz="1600" dirty="0" err="1">
                <a:latin typeface="Coolvetica"/>
              </a:rPr>
              <a:t>prevede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muscolare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contrazione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contro </a:t>
            </a:r>
            <a:r xmlns:a="http://schemas.openxmlformats.org/drawingml/2006/main">
              <a:rPr lang="it" sz="1600" dirty="0">
                <a:latin typeface="Coolvetica"/>
              </a:rPr>
              <a:t>un </a:t>
            </a:r>
            <a:r xmlns:a="http://schemas.openxmlformats.org/drawingml/2006/main">
              <a:rPr lang="it" sz="1600" dirty="0">
                <a:latin typeface="Coolvetica"/>
              </a:rPr>
              <a:t>carico </a:t>
            </a:r>
            <a:r xmlns:a="http://schemas.openxmlformats.org/drawingml/2006/main">
              <a:rPr lang="it" sz="1600" dirty="0" err="1">
                <a:latin typeface="Coolvetica"/>
              </a:rPr>
              <a:t>esterno</a:t>
            </a:r>
          </a:p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it" sz="1600" dirty="0">
                <a:latin typeface="Coolvetica"/>
              </a:rPr>
              <a:t>RT </a:t>
            </a:r>
            <a:r xmlns:a="http://schemas.openxmlformats.org/drawingml/2006/main">
              <a:rPr lang="it" sz="1600" dirty="0" err="1">
                <a:latin typeface="Coolvetica"/>
              </a:rPr>
              <a:t>è </a:t>
            </a:r>
            <a:r xmlns:a="http://schemas.openxmlformats.org/drawingml/2006/main">
              <a:rPr lang="it" sz="1600" dirty="0">
                <a:latin typeface="Coolvetica"/>
              </a:rPr>
              <a:t>più </a:t>
            </a:r>
            <a:r xmlns:a="http://schemas.openxmlformats.org/drawingml/2006/main">
              <a:rPr lang="it" sz="1600" dirty="0" err="1">
                <a:latin typeface="Coolvetica"/>
              </a:rPr>
              <a:t>efficace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di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aerobico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esercizio </a:t>
            </a:r>
            <a:r xmlns:a="http://schemas.openxmlformats.org/drawingml/2006/main">
              <a:rPr lang="it" sz="1600" dirty="0">
                <a:latin typeface="Coolvetica"/>
              </a:rPr>
              <a:t>per </a:t>
            </a:r>
            <a:r xmlns:a="http://schemas.openxmlformats.org/drawingml/2006/main">
              <a:rPr lang="it" sz="1600" dirty="0" err="1">
                <a:latin typeface="Coolvetica"/>
              </a:rPr>
              <a:t>migliorare </a:t>
            </a:r>
            <a:r xmlns:a="http://schemas.openxmlformats.org/drawingml/2006/main">
              <a:rPr lang="it" sz="1600" dirty="0" err="1">
                <a:latin typeface="Coolvetica"/>
              </a:rPr>
              <a:t>la composizione </a:t>
            </a:r>
            <a:r xmlns:a="http://schemas.openxmlformats.org/drawingml/2006/main">
              <a:rPr lang="it" sz="1600" dirty="0">
                <a:latin typeface="Coolvetica"/>
              </a:rPr>
              <a:t>corporea </a:t>
            </a:r>
            <a:r xmlns:a="http://schemas.openxmlformats.org/drawingml/2006/main">
              <a:rPr lang="it" sz="1600" dirty="0">
                <a:latin typeface="Coolvetica"/>
              </a:rPr>
              <a:t>, </a:t>
            </a:r>
            <a:r xmlns:a="http://schemas.openxmlformats.org/drawingml/2006/main">
              <a:rPr lang="it" sz="1600" dirty="0" err="1">
                <a:latin typeface="Coolvetica"/>
              </a:rPr>
              <a:t>la forza </a:t>
            </a:r>
            <a:r xmlns:a="http://schemas.openxmlformats.org/drawingml/2006/main">
              <a:rPr lang="it" sz="1600" dirty="0">
                <a:latin typeface="Coolvetica"/>
              </a:rPr>
              <a:t>, </a:t>
            </a:r>
            <a:r xmlns:a="http://schemas.openxmlformats.org/drawingml/2006/main">
              <a:rPr lang="it" sz="1600" dirty="0" err="1">
                <a:latin typeface="Coolvetica"/>
              </a:rPr>
              <a:t>il minerale osseo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densità </a:t>
            </a:r>
            <a:r xmlns:a="http://schemas.openxmlformats.org/drawingml/2006/main">
              <a:rPr lang="it" sz="1600" dirty="0">
                <a:latin typeface="Coolvetica"/>
              </a:rPr>
              <a:t>e massa muscolare, </a:t>
            </a:r>
            <a:r xmlns:a="http://schemas.openxmlformats.org/drawingml/2006/main">
              <a:rPr lang="it" sz="1600" dirty="0" err="1">
                <a:latin typeface="Coolvetica"/>
              </a:rPr>
              <a:t>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Anche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contribuisce </a:t>
            </a:r>
            <a:r xmlns:a="http://schemas.openxmlformats.org/drawingml/2006/main">
              <a:rPr lang="it" sz="1600" dirty="0">
                <a:latin typeface="Coolvetica"/>
              </a:rPr>
              <a:t>a </a:t>
            </a:r>
            <a:r xmlns:a="http://schemas.openxmlformats.org/drawingml/2006/main">
              <a:rPr lang="it" sz="1600" dirty="0" err="1">
                <a:latin typeface="Coolvetica"/>
              </a:rPr>
              <a:t>migliorare</a:t>
            </a:r>
            <a:r xmlns:a="http://schemas.openxmlformats.org/drawingml/2006/main">
              <a:rPr lang="it" sz="1600" dirty="0">
                <a:latin typeface="Coolvetica"/>
              </a:rPr>
              <a:t> salute </a:t>
            </a:r>
            <a:r xmlns:a="http://schemas.openxmlformats.org/drawingml/2006/main">
              <a:rPr lang="it" sz="1600" dirty="0" err="1">
                <a:latin typeface="Coolvetica"/>
              </a:rPr>
              <a:t>mentale </a:t>
            </a:r>
            <a:r xmlns:a="http://schemas.openxmlformats.org/drawingml/2006/main">
              <a:rPr lang="it" sz="1600" dirty="0">
                <a:latin typeface="Coolvetica"/>
              </a:rPr>
              <a:t>e </a:t>
            </a:r>
            <a:r xmlns:a="http://schemas.openxmlformats.org/drawingml/2006/main">
              <a:rPr lang="it" sz="1600" dirty="0" err="1">
                <a:latin typeface="Coolvetica"/>
              </a:rPr>
              <a:t>qualità </a:t>
            </a:r>
            <a:r xmlns:a="http://schemas.openxmlformats.org/drawingml/2006/main">
              <a:rPr lang="it" sz="1600" dirty="0">
                <a:latin typeface="Coolvetica"/>
              </a:rPr>
              <a:t>della vita</a:t>
            </a:r>
          </a:p>
          <a:p>
            <a:pPr xmlns:a="http://schemas.openxmlformats.org/drawingml/2006/main" marL="285750" indent="-285750">
              <a:buFont typeface="Wingdings" pitchFamily="2" charset="2"/>
              <a:buChar char="§"/>
            </a:pPr>
            <a:r xmlns:a="http://schemas.openxmlformats.org/drawingml/2006/main">
              <a:rPr lang="it" sz="1600" dirty="0">
                <a:latin typeface="Coolvetica"/>
              </a:rPr>
              <a:t>Il carico </a:t>
            </a:r>
            <a:r xmlns:a="http://schemas.openxmlformats.org/drawingml/2006/main">
              <a:rPr lang="it" sz="1600" dirty="0">
                <a:latin typeface="Coolvetica"/>
              </a:rPr>
              <a:t>ad alta </a:t>
            </a:r>
            <a:r xmlns:a="http://schemas.openxmlformats.org/drawingml/2006/main">
              <a:rPr lang="it" sz="1600" dirty="0" err="1">
                <a:latin typeface="Coolvetica"/>
              </a:rPr>
              <a:t>intensità </a:t>
            </a:r>
            <a:r xmlns:a="http://schemas.openxmlformats.org/drawingml/2006/main">
              <a:rPr lang="it" sz="1600" dirty="0" err="1">
                <a:latin typeface="Coolvetica"/>
              </a:rPr>
              <a:t>è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generalmente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ben tollerato </a:t>
            </a:r>
            <a:r xmlns:a="http://schemas.openxmlformats.org/drawingml/2006/main">
              <a:rPr lang="it" sz="1600" dirty="0">
                <a:latin typeface="Coolvetica"/>
              </a:rPr>
              <a:t>e </a:t>
            </a:r>
            <a:r xmlns:a="http://schemas.openxmlformats.org/drawingml/2006/main">
              <a:rPr lang="it" sz="1600" dirty="0" err="1">
                <a:latin typeface="Coolvetica"/>
              </a:rPr>
              <a:t>influenza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positivamente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Come</a:t>
            </a:r>
            <a:r xmlns:a="http://schemas.openxmlformats.org/drawingml/2006/main">
              <a:rPr lang="it" sz="1600" dirty="0">
                <a:latin typeface="Coolvetica"/>
              </a:rPr>
              <a:t> </a:t>
            </a:r>
            <a:r xmlns:a="http://schemas.openxmlformats.org/drawingml/2006/main">
              <a:rPr lang="it" sz="1600" dirty="0" err="1">
                <a:latin typeface="Coolvetica"/>
              </a:rPr>
              <a:t>le persone </a:t>
            </a:r>
            <a:r xmlns:a="http://schemas.openxmlformats.org/drawingml/2006/main">
              <a:rPr lang="it" sz="1600" dirty="0">
                <a:latin typeface="Coolvetica"/>
              </a:rPr>
              <a:t>con DE </a:t>
            </a:r>
            <a:r xmlns:a="http://schemas.openxmlformats.org/drawingml/2006/main">
              <a:rPr lang="it" sz="1600" dirty="0" err="1">
                <a:latin typeface="Coolvetica"/>
              </a:rPr>
              <a:t>si avvicinano </a:t>
            </a:r>
            <a:r xmlns:a="http://schemas.openxmlformats.org/drawingml/2006/main">
              <a:rPr lang="it" sz="1600" dirty="0">
                <a:latin typeface="Coolvetica"/>
              </a:rPr>
              <a:t>all'esercizio </a:t>
            </a:r>
            <a:r xmlns:a="http://schemas.openxmlformats.org/drawingml/2006/main">
              <a:rPr lang="it" sz="1600" dirty="0" err="1">
                <a:latin typeface="Coolvetica"/>
              </a:rPr>
              <a:t>fisico</a:t>
            </a:r>
            <a:endParaRPr xmlns:a="http://schemas.openxmlformats.org/drawingml/2006/main" lang="it-IT" sz="1600" dirty="0">
              <a:latin typeface="Coolvetica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3EC01840-F5CB-53E2-AAF8-FD9C2CF5EB66}"/>
              </a:ext>
            </a:extLst>
          </p:cNvPr>
          <p:cNvSpPr txBox="1"/>
          <p:nvPr/>
        </p:nvSpPr>
        <p:spPr>
          <a:xfrm>
            <a:off x="7528304" y="2582840"/>
            <a:ext cx="2383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it" dirty="0">
                <a:latin typeface="Coolvetica"/>
              </a:rPr>
              <a:t>RT </a:t>
            </a:r>
            <a:r xmlns:a="http://schemas.openxmlformats.org/drawingml/2006/main">
              <a:rPr lang="it" dirty="0" err="1">
                <a:latin typeface="Coolvetica"/>
              </a:rPr>
              <a:t>potrebbe</a:t>
            </a:r>
            <a:r xmlns:a="http://schemas.openxmlformats.org/drawingml/2006/main">
              <a:rPr lang="it" dirty="0">
                <a:latin typeface="Coolvetica"/>
              </a:rPr>
              <a:t> </a:t>
            </a:r>
            <a:r xmlns:a="http://schemas.openxmlformats.org/drawingml/2006/main">
              <a:rPr lang="it" dirty="0" err="1">
                <a:latin typeface="Coolvetica"/>
              </a:rPr>
              <a:t>rappresentano </a:t>
            </a:r>
            <a:r xmlns:a="http://schemas.openxmlformats.org/drawingml/2006/main">
              <a:rPr lang="it" dirty="0">
                <a:latin typeface="Coolvetica"/>
              </a:rPr>
              <a:t>un trattamento </a:t>
            </a:r>
            <a:r xmlns:a="http://schemas.openxmlformats.org/drawingml/2006/main">
              <a:rPr lang="it" dirty="0" err="1">
                <a:latin typeface="Coolvetica"/>
              </a:rPr>
              <a:t>promettente </a:t>
            </a:r>
            <a:r xmlns:a="http://schemas.openxmlformats.org/drawingml/2006/main">
              <a:rPr lang="it" dirty="0">
                <a:latin typeface="Coolvetica"/>
              </a:rPr>
              <a:t>e possono essere </a:t>
            </a:r>
            <a:r xmlns:a="http://schemas.openxmlformats.org/drawingml/2006/main">
              <a:rPr lang="it" dirty="0" err="1">
                <a:latin typeface="Coolvetica"/>
              </a:rPr>
              <a:t>integrati </a:t>
            </a:r>
            <a:r xmlns:a="http://schemas.openxmlformats.org/drawingml/2006/main">
              <a:rPr lang="it" dirty="0">
                <a:latin typeface="Coolvetica"/>
              </a:rPr>
              <a:t>in </a:t>
            </a:r>
            <a:r xmlns:a="http://schemas.openxmlformats.org/drawingml/2006/main">
              <a:rPr lang="it" dirty="0">
                <a:latin typeface="Coolvetica"/>
              </a:rPr>
              <a:t>un piano di trattamento multidisciplinare</a:t>
            </a:r>
            <a:endParaRPr xmlns:a="http://schemas.openxmlformats.org/drawingml/2006/main" lang="it-IT" dirty="0">
              <a:latin typeface="Coolvetica"/>
            </a:endParaRPr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2AC6BB0F-81EB-C7B6-A7B9-75F55D70DEF3}"/>
              </a:ext>
            </a:extLst>
          </p:cNvPr>
          <p:cNvSpPr/>
          <p:nvPr/>
        </p:nvSpPr>
        <p:spPr>
          <a:xfrm>
            <a:off x="6820931" y="2993542"/>
            <a:ext cx="565629" cy="26106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circolare a sinistra 9">
            <a:extLst>
              <a:ext uri="{FF2B5EF4-FFF2-40B4-BE49-F238E27FC236}">
                <a16:creationId xmlns:a16="http://schemas.microsoft.com/office/drawing/2014/main" id="{52F46155-A5BE-5EB8-9623-D48306E0856B}"/>
              </a:ext>
            </a:extLst>
          </p:cNvPr>
          <p:cNvSpPr/>
          <p:nvPr/>
        </p:nvSpPr>
        <p:spPr>
          <a:xfrm>
            <a:off x="6351037" y="3679020"/>
            <a:ext cx="687153" cy="91440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A962BAD-B7E8-C91F-B7A7-D34636B899D4}"/>
              </a:ext>
            </a:extLst>
          </p:cNvPr>
          <p:cNvSpPr txBox="1"/>
          <p:nvPr/>
        </p:nvSpPr>
        <p:spPr>
          <a:xfrm>
            <a:off x="1600200" y="4214484"/>
            <a:ext cx="48537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 xmlns:a="http://schemas.openxmlformats.org/drawingml/2006/main">
              <a:rPr lang="it" sz="1600" dirty="0">
                <a:latin typeface="Coolvetica"/>
                <a:sym typeface="Wingdings" pitchFamily="2" charset="2"/>
              </a:rPr>
              <a:t>Costruire </a:t>
            </a:r>
            <a:r xmlns:a="http://schemas.openxmlformats.org/drawingml/2006/main">
              <a:rPr lang="it" sz="1600" dirty="0" err="1">
                <a:latin typeface="Coolvetica"/>
                <a:sym typeface="Wingdings" pitchFamily="2" charset="2"/>
              </a:rPr>
              <a:t>forza</a:t>
            </a:r>
            <a:r xmlns:a="http://schemas.openxmlformats.org/drawingml/2006/main">
              <a:rPr lang="it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it" sz="1600" dirty="0" err="1">
                <a:latin typeface="Coolvetica"/>
                <a:sym typeface="Wingdings" pitchFamily="2" charset="2"/>
              </a:rPr>
              <a:t>ha</a:t>
            </a:r>
            <a:r xmlns:a="http://schemas.openxmlformats.org/drawingml/2006/main">
              <a:rPr lang="it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it" sz="1600" dirty="0" err="1">
                <a:latin typeface="Coolvetica"/>
                <a:sym typeface="Wingdings" pitchFamily="2" charset="2"/>
              </a:rPr>
              <a:t>stato</a:t>
            </a:r>
            <a:r xmlns:a="http://schemas.openxmlformats.org/drawingml/2006/main">
              <a:rPr lang="it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it" sz="1600" dirty="0" err="1">
                <a:latin typeface="Coolvetica"/>
                <a:sym typeface="Wingdings" pitchFamily="2" charset="2"/>
              </a:rPr>
              <a:t>segnalato</a:t>
            </a:r>
            <a:r xmlns:a="http://schemas.openxmlformats.org/drawingml/2006/main">
              <a:rPr lang="it" sz="1600" dirty="0">
                <a:latin typeface="Coolvetica"/>
                <a:sym typeface="Wingdings" pitchFamily="2" charset="2"/>
              </a:rPr>
              <a:t> </a:t>
            </a:r>
            <a:r xmlns:a="http://schemas.openxmlformats.org/drawingml/2006/main">
              <a:rPr lang="it" sz="1600" dirty="0">
                <a:latin typeface="Coolvetica"/>
              </a:rPr>
              <a:t>come un motivatore stimolante che sposta l'attenzione dalla perdita di peso</a:t>
            </a:r>
            <a:endParaRPr xmlns:a="http://schemas.openxmlformats.org/drawingml/2006/main" lang="it-IT" sz="1600" dirty="0">
              <a:latin typeface="Coolvetica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79686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A994D3-C922-2411-A6F7-A7EE1F60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17">
            <a:extLst>
              <a:ext uri="{FF2B5EF4-FFF2-40B4-BE49-F238E27FC236}">
                <a16:creationId xmlns:a16="http://schemas.microsoft.com/office/drawing/2014/main" id="{699473F2-6BD3-F089-D066-EC27323387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E09A565A-C033-1824-19DF-FA83A31714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2978E676-315E-B813-036F-D1919E561C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C585BC3-7196-3F7E-DAE8-AC4298FB5E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8" name="Immagine 7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0FBD42E0-89EC-6107-F9B7-CC367AADDA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339" y="392273"/>
            <a:ext cx="5335188" cy="185391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3AAF1E5-F2BB-805B-5531-0EE2BC5ABB78}"/>
              </a:ext>
            </a:extLst>
          </p:cNvPr>
          <p:cNvSpPr txBox="1"/>
          <p:nvPr/>
        </p:nvSpPr>
        <p:spPr>
          <a:xfrm>
            <a:off x="951470" y="2537785"/>
            <a:ext cx="845127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itchFamily="2" charset="2"/>
              <a:buChar char="§"/>
            </a:pPr>
            <a:r xmlns:a="http://schemas.openxmlformats.org/drawingml/2006/main">
              <a:rPr lang="it" sz="2000" dirty="0">
                <a:latin typeface="Helvetica" pitchFamily="2" charset="0"/>
              </a:rPr>
              <a:t>È stato dimostrato che l'allenamento della forza e la resistenza ad alta intensità nei pazienti con AN, in associazione alla terapia di consapevolezza corporea di base (BBAT), al massaggio completo del corpo e alle istruzioni di rilassamento, migliorano il </a:t>
            </a:r>
            <a:r xmlns:a="http://schemas.openxmlformats.org/drawingml/2006/main">
              <a:rPr lang="it" sz="2000" dirty="0" err="1">
                <a:latin typeface="Helvetica" pitchFamily="2" charset="0"/>
              </a:rPr>
              <a:t>comportamento alimentare</a:t>
            </a:r>
            <a:endParaRPr xmlns:a="http://schemas.openxmlformats.org/drawingml/2006/main" lang="en-GB" sz="2000" dirty="0">
              <a:latin typeface="Helvetica" pitchFamily="2" charset="0"/>
            </a:endParaRPr>
          </a:p>
          <a:p>
            <a:pPr xmlns:a="http://schemas.openxmlformats.org/drawingml/2006/main" marL="342900" indent="-342900" algn="just">
              <a:buFont typeface="Wingdings" pitchFamily="2" charset="2"/>
              <a:buChar char="§"/>
            </a:pPr>
            <a:r xmlns:a="http://schemas.openxmlformats.org/drawingml/2006/main">
              <a:rPr lang="it" sz="2000" dirty="0">
                <a:latin typeface="Helvetica" pitchFamily="2" charset="0"/>
              </a:rPr>
              <a:t>Il BBAT migliora l'atteggiamento verso il corpo, mentre il massaggio completo del corpo e le istruzioni di rilassamento migliorano l'umore e riducono l'ansia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86995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83AC3-8C57-E6F8-A34B-B2867207CB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schermata, Carattere&#10;&#10;Il contenuto generato dall'IA potrebbe non essere corretto.">
            <a:extLst>
              <a:ext uri="{FF2B5EF4-FFF2-40B4-BE49-F238E27FC236}">
                <a16:creationId xmlns:a16="http://schemas.microsoft.com/office/drawing/2014/main" id="{DDD59C80-AC1F-7DD0-6203-5B62D7F9E0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23" y="432406"/>
            <a:ext cx="4127016" cy="1870544"/>
          </a:xfrm>
          <a:prstGeom prst="rect">
            <a:avLst/>
          </a:prstGeo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39EBAD42-F3C1-C085-36D3-9268321CA3B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F28B488-AAFD-B3AE-B752-6DE48A19FD5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69930CE6-0875-5893-B831-27D43845741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90632A9B-4E4D-18CE-507E-240BE411969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74BBA6DD-139A-3669-B4E9-D245F1B1A6D2}"/>
              </a:ext>
            </a:extLst>
          </p:cNvPr>
          <p:cNvSpPr txBox="1"/>
          <p:nvPr/>
        </p:nvSpPr>
        <p:spPr>
          <a:xfrm>
            <a:off x="3981545" y="612606"/>
            <a:ext cx="5977557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ctr">
              <a:spcAft>
                <a:spcPts val="600"/>
              </a:spcAft>
            </a:pPr>
            <a:r xmlns:a="http://schemas.openxmlformats.org/drawingml/2006/main">
              <a:rPr lang="it" sz="2000" b="1" dirty="0">
                <a:latin typeface="Helvetica" pitchFamily="2" charset="0"/>
              </a:rPr>
              <a:t>11 </a:t>
            </a:r>
            <a:r xmlns:a="http://schemas.openxmlformats.org/drawingml/2006/main">
              <a:rPr lang="it" sz="2000" b="1" dirty="0" err="1">
                <a:latin typeface="Helvetica" pitchFamily="2" charset="0"/>
              </a:rPr>
              <a:t>principi fondamentali</a:t>
            </a:r>
            <a:endParaRPr xmlns:a="http://schemas.openxmlformats.org/drawingml/2006/main" lang="it-IT" sz="2000" b="1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 err="1">
                <a:latin typeface="Helvetica" pitchFamily="2" charset="0"/>
              </a:rPr>
              <a:t>Approccio </a:t>
            </a:r>
            <a:r xmlns:a="http://schemas.openxmlformats.org/drawingml/2006/main">
              <a:rPr lang="it" sz="1600" b="1" dirty="0">
                <a:latin typeface="Helvetica" pitchFamily="2" charset="0"/>
              </a:rPr>
              <a:t>di squadra </a:t>
            </a:r>
            <a:r xmlns:a="http://schemas.openxmlformats.org/drawingml/2006/main">
              <a:rPr lang="it" sz="1600" dirty="0">
                <a:latin typeface="Helvetica" pitchFamily="2" charset="0"/>
              </a:rPr>
              <a:t>: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multidisciplinare </a:t>
            </a:r>
            <a:r xmlns:a="http://schemas.openxmlformats.org/drawingml/2006/main">
              <a:rPr lang="it" sz="1600" dirty="0">
                <a:latin typeface="Helvetica" pitchFamily="2" charset="0"/>
              </a:rPr>
              <a:t>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personalizzato </a:t>
            </a:r>
            <a:r xmlns:a="http://schemas.openxmlformats.org/drawingml/2006/main">
              <a:rPr lang="it" sz="1600" dirty="0">
                <a:latin typeface="Helvetica" pitchFamily="2" charset="0"/>
              </a:rPr>
              <a:t>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attento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monitorato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Medico</a:t>
            </a: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sicurezza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Indirizzo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>
                <a:latin typeface="Helvetica" pitchFamily="2" charset="0"/>
              </a:rPr>
              <a:t>rischi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fisiologici </a:t>
            </a:r>
            <a:r xmlns:a="http://schemas.openxmlformats.org/drawingml/2006/main">
              <a:rPr lang="it" sz="1600" dirty="0">
                <a:latin typeface="Helvetica" pitchFamily="2" charset="0"/>
              </a:rPr>
              <a:t>e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psicologici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Screening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Rilevare comportamenti </a:t>
            </a:r>
            <a:r xmlns:a="http://schemas.openxmlformats.org/drawingml/2006/main">
              <a:rPr lang="it" sz="1600" dirty="0">
                <a:latin typeface="Helvetica" pitchFamily="2" charset="0"/>
              </a:rPr>
              <a:t>compulsivi/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eccessivi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>
                <a:latin typeface="Helvetica" pitchFamily="2" charset="0"/>
              </a:rPr>
              <a:t>modelli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di esercizio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Scritto</a:t>
            </a: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contratto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Regole, obiettivi,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aspettative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condiviso </a:t>
            </a:r>
            <a:r xmlns:a="http://schemas.openxmlformats.org/drawingml/2006/main">
              <a:rPr lang="it" sz="1600" dirty="0">
                <a:latin typeface="Helvetica" pitchFamily="2" charset="0"/>
              </a:rPr>
              <a:t>con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il paziente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Psicoeducazione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Rimodellare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credenze </a:t>
            </a:r>
            <a:r xmlns:a="http://schemas.openxmlformats.org/drawingml/2006/main">
              <a:rPr lang="it" sz="1600" dirty="0">
                <a:latin typeface="Helvetica" pitchFamily="2" charset="0"/>
              </a:rPr>
              <a:t>, supporto CBT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 err="1">
                <a:latin typeface="Helvetica" pitchFamily="2" charset="0"/>
              </a:rPr>
              <a:t>Rinforzo </a:t>
            </a:r>
            <a:r xmlns:a="http://schemas.openxmlformats.org/drawingml/2006/main">
              <a:rPr lang="it" sz="1600" b="1" dirty="0">
                <a:latin typeface="Helvetica" pitchFamily="2" charset="0"/>
              </a:rPr>
              <a:t>positivo </a:t>
            </a:r>
            <a:r xmlns:a="http://schemas.openxmlformats.org/drawingml/2006/main">
              <a:rPr lang="it" sz="1600" dirty="0">
                <a:latin typeface="Helvetica" pitchFamily="2" charset="0"/>
              </a:rPr>
              <a:t>: collegare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l'esercizio </a:t>
            </a:r>
            <a:r xmlns:a="http://schemas.openxmlformats.org/drawingml/2006/main">
              <a:rPr lang="it" sz="1600" dirty="0">
                <a:latin typeface="Helvetica" pitchFamily="2" charset="0"/>
              </a:rPr>
              <a:t>all'aderenza al trattamento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Graduale</a:t>
            </a: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programma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Inizia in piccolo, costruisci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progressivamente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Lieve → moderato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Iniziare con bassa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intensità </a:t>
            </a:r>
            <a:r xmlns:a="http://schemas.openxmlformats.org/drawingml/2006/main">
              <a:rPr lang="it" sz="1600" dirty="0">
                <a:latin typeface="Helvetica" pitchFamily="2" charset="0"/>
              </a:rPr>
              <a:t>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gradualmente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aumento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Su misura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>
                <a:latin typeface="Helvetica" pitchFamily="2" charset="0"/>
              </a:rPr>
              <a:t>modalità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Resistenza </a:t>
            </a:r>
            <a:r xmlns:a="http://schemas.openxmlformats.org/drawingml/2006/main">
              <a:rPr lang="it" sz="1600" dirty="0">
                <a:latin typeface="Helvetica" pitchFamily="2" charset="0"/>
              </a:rPr>
              <a:t>(AN),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Aerobica </a:t>
            </a:r>
            <a:r xmlns:a="http://schemas.openxmlformats.org/drawingml/2006/main">
              <a:rPr lang="it" sz="1600" dirty="0">
                <a:latin typeface="Helvetica" pitchFamily="2" charset="0"/>
              </a:rPr>
              <a:t>(BN)</a:t>
            </a: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b="1" dirty="0" err="1">
                <a:latin typeface="Helvetica" pitchFamily="2" charset="0"/>
              </a:rPr>
              <a:t>Nutrizione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Dietista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essenziale </a:t>
            </a:r>
            <a:r xmlns:a="http://schemas.openxmlformats.org/drawingml/2006/main">
              <a:rPr lang="it" sz="1600" dirty="0">
                <a:latin typeface="Helvetica" pitchFamily="2" charset="0"/>
              </a:rPr>
              <a:t>;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assicurare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stabilizzazione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Prima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esercizio</a:t>
            </a:r>
            <a:endParaRPr xmlns:a="http://schemas.openxmlformats.org/drawingml/2006/main" lang="it-IT" sz="1600" dirty="0">
              <a:latin typeface="Helvetica" pitchFamily="2" charset="0"/>
            </a:endParaRPr>
          </a:p>
          <a:p>
            <a:pPr xmlns:a="http://schemas.openxmlformats.org/drawingml/2006/main" algn="just">
              <a:buFont typeface="+mj-lt"/>
              <a:buAutoNum type="arabicPeriod"/>
            </a:pPr>
            <a:r xmlns:a="http://schemas.openxmlformats.org/drawingml/2006/main">
              <a:rPr lang="it" sz="1600" b="1" dirty="0">
                <a:latin typeface="Helvetica" pitchFamily="2" charset="0"/>
              </a:rPr>
              <a:t>Debriefing </a:t>
            </a:r>
            <a:r xmlns:a="http://schemas.openxmlformats.org/drawingml/2006/main">
              <a:rPr lang="it" sz="1600" dirty="0">
                <a:latin typeface="Helvetica" pitchFamily="2" charset="0"/>
              </a:rPr>
              <a:t>–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Discussione</a:t>
            </a:r>
            <a:r xmlns:a="http://schemas.openxmlformats.org/drawingml/2006/main">
              <a:rPr lang="it" sz="1600" dirty="0">
                <a:latin typeface="Helvetica" pitchFamily="2" charset="0"/>
              </a:rPr>
              <a:t>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sensazioni </a:t>
            </a:r>
            <a:r xmlns:a="http://schemas.openxmlformats.org/drawingml/2006/main">
              <a:rPr lang="it" sz="1600" dirty="0">
                <a:latin typeface="Helvetica" pitchFamily="2" charset="0"/>
              </a:rPr>
              <a:t>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emozioni </a:t>
            </a:r>
            <a:r xmlns:a="http://schemas.openxmlformats.org/drawingml/2006/main">
              <a:rPr lang="it" sz="1600" dirty="0">
                <a:latin typeface="Helvetica" pitchFamily="2" charset="0"/>
              </a:rPr>
              <a:t>, </a:t>
            </a:r>
            <a:r xmlns:a="http://schemas.openxmlformats.org/drawingml/2006/main">
              <a:rPr lang="it" sz="1600" dirty="0" err="1">
                <a:latin typeface="Helvetica" pitchFamily="2" charset="0"/>
              </a:rPr>
              <a:t>pensieri </a:t>
            </a:r>
            <a:r xmlns:a="http://schemas.openxmlformats.org/drawingml/2006/main">
              <a:rPr lang="it" sz="1600" dirty="0">
                <a:latin typeface="Helvetica" pitchFamily="2" charset="0"/>
              </a:rPr>
              <a:t>dopo le sessioni</a:t>
            </a:r>
          </a:p>
        </p:txBody>
      </p:sp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EB9764B8-D988-AE46-8694-E225940F8C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380" y="2519050"/>
            <a:ext cx="2982207" cy="198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993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FD95A14B-B2ED-1841-87A6-3514E6512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26A8469-369D-308B-2945-0B6E63683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9" y="226080"/>
            <a:ext cx="9071641" cy="946440"/>
          </a:xfrm>
        </p:spPr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Multidisciplinare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Approccio </a:t>
            </a:r>
            <a:r xmlns:a="http://schemas.openxmlformats.org/drawingml/2006/main">
              <a:rPr lang="it" sz="4000" dirty="0">
                <a:latin typeface="Coolvetica"/>
              </a:rPr>
              <a:t>nelle squadre sportive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DC1B550E-560A-F623-38B9-CB012E0E5A7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BD585618-35E7-2C56-C27E-A05D45500F0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9629A0DA-C260-BF64-B04F-204D0928E4C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16038CEF-CEEE-BF42-96A8-8E4C47084E9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F7D49D37-E3B5-8312-E7A3-B2B889CFA243}"/>
              </a:ext>
            </a:extLst>
          </p:cNvPr>
          <p:cNvSpPr txBox="1"/>
          <p:nvPr/>
        </p:nvSpPr>
        <p:spPr>
          <a:xfrm>
            <a:off x="503999" y="1154012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 err="1">
                <a:latin typeface="Helvetica" pitchFamily="2" charset="0"/>
              </a:rPr>
              <a:t>Professionisti </a:t>
            </a:r>
            <a:r xmlns:a="http://schemas.openxmlformats.org/drawingml/2006/main">
              <a:rPr lang="it" sz="2400" b="1" dirty="0">
                <a:latin typeface="Helvetica" pitchFamily="2" charset="0"/>
              </a:rPr>
              <a:t>chiave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medico sportivo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,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dietista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,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psicologo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/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psichiatra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, allenatore</a:t>
            </a: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>
                <a:latin typeface="Helvetica" pitchFamily="2" charset="0"/>
              </a:rPr>
              <a:t>Comunicazione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reporting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strutturato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riservato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discussioni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Di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>
                <a:latin typeface="Helvetica" pitchFamily="2" charset="0"/>
              </a:rPr>
              <a:t>salute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dell'atleta</a:t>
            </a: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 err="1">
                <a:latin typeface="Helvetica" pitchFamily="2" charset="0"/>
              </a:rPr>
              <a:t>Formazione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sessioni di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sensibilizzazione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per il personale 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i compagni di squadra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sulla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segnaletica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sui primi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intervento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349200" indent="-313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>
                <a:latin typeface="Helvetica" pitchFamily="2" charset="0"/>
              </a:rPr>
              <a:t>Cultura di supporto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concentrarsi sulla salute delle prestazioni,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non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solo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l'estetica </a:t>
            </a:r>
            <a:endParaRPr xmlns:a="http://schemas.openxmlformats.org/drawingml/2006/main" lang="it-IT" sz="2400" dirty="0">
              <a:latin typeface="Helvetica" pitchFamily="2" charset="0"/>
            </a:endParaRPr>
            <a:r xmlns:a="http://schemas.openxmlformats.org/drawingml/2006/main">
              <a:rPr lang="it" sz="2400" dirty="0">
                <a:latin typeface="Helvetica" pitchFamily="2" charset="0"/>
              </a:rPr>
              <a:t>del corpo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6511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road map Images - Free Download on Freepik">
            <a:extLst>
              <a:ext uri="{FF2B5EF4-FFF2-40B4-BE49-F238E27FC236}">
                <a16:creationId xmlns:a16="http://schemas.microsoft.com/office/drawing/2014/main" id="{B8D4ADCF-AF1E-84E3-6724-0C3B070CA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70" y="684208"/>
            <a:ext cx="7048500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Titolo 2">
            <a:extLst>
              <a:ext uri="{FF2B5EF4-FFF2-40B4-BE49-F238E27FC236}">
                <a16:creationId xmlns:a16="http://schemas.microsoft.com/office/drawing/2014/main" id="{DB9BB302-B9F1-FF1B-0AA6-15E97427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Obiettivi </a:t>
            </a:r>
            <a:endParaRPr xmlns:a="http://schemas.openxmlformats.org/drawingml/2006/main" lang="it-IT" sz="4000" dirty="0">
              <a:latin typeface="Coolvetica"/>
            </a:endParaRPr>
            <a:r xmlns:a="http://schemas.openxmlformats.org/drawingml/2006/main">
              <a:rPr lang="it" sz="4000" dirty="0">
                <a:latin typeface="Coolvetica"/>
              </a:rPr>
              <a:t>di apprendimento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29E5AEA-55BE-1FA5-9F71-F2C319A2D5E0}"/>
              </a:ext>
            </a:extLst>
          </p:cNvPr>
          <p:cNvSpPr txBox="1"/>
          <p:nvPr/>
        </p:nvSpPr>
        <p:spPr>
          <a:xfrm>
            <a:off x="504000" y="1184122"/>
            <a:ext cx="77983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Identificare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primi </a:t>
            </a:r>
            <a:r xmlns:a="http://schemas.openxmlformats.org/drawingml/2006/main">
              <a:rPr lang="it" sz="2400" dirty="0" err="1">
                <a:latin typeface="Coolvetica"/>
              </a:rPr>
              <a:t>segnali </a:t>
            </a:r>
            <a:r xmlns:a="http://schemas.openxmlformats.org/drawingml/2006/main">
              <a:rPr lang="it" sz="2400" dirty="0">
                <a:latin typeface="Coolvetica"/>
              </a:rPr>
              <a:t>clinici di allarme </a:t>
            </a:r>
            <a:r xmlns:a="http://schemas.openxmlformats.org/drawingml/2006/main">
              <a:rPr lang="it" sz="2400" dirty="0">
                <a:latin typeface="Coolvetica"/>
              </a:rPr>
              <a:t>dei disturbi </a:t>
            </a:r>
            <a:r xmlns:a="http://schemas.openxmlformats.org/drawingml/2006/main">
              <a:rPr lang="it" sz="2400" dirty="0" err="1">
                <a:latin typeface="Coolvetica"/>
              </a:rPr>
              <a:t>alimentari </a:t>
            </a:r>
            <a:r xmlns:a="http://schemas.openxmlformats.org/drawingml/2006/main">
              <a:rPr lang="it" sz="2400" dirty="0">
                <a:latin typeface="Coolvetica"/>
              </a:rPr>
              <a:t>( </a:t>
            </a:r>
            <a:r xmlns:a="http://schemas.openxmlformats.org/drawingml/2006/main">
              <a:rPr lang="it" sz="2400" dirty="0" err="1">
                <a:latin typeface="Coolvetica"/>
              </a:rPr>
              <a:t>DA </a:t>
            </a:r>
            <a:r xmlns:a="http://schemas.openxmlformats.org/drawingml/2006/main">
              <a:rPr lang="it" sz="2400" dirty="0">
                <a:latin typeface="Coolvetica"/>
              </a:rPr>
              <a:t>) negli </a:t>
            </a:r>
            <a:r xmlns:a="http://schemas.openxmlformats.org/drawingml/2006/main">
              <a:rPr lang="it" sz="2400" dirty="0" err="1">
                <a:latin typeface="Coolvetica"/>
              </a:rPr>
              <a:t>atleti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Capire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attuale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raccomandazioni sull'attività </a:t>
            </a:r>
            <a:r xmlns:a="http://schemas.openxmlformats.org/drawingml/2006/main">
              <a:rPr lang="it" sz="2400" dirty="0" err="1">
                <a:latin typeface="Coolvetica"/>
              </a:rPr>
              <a:t>fisica </a:t>
            </a:r>
            <a:r xmlns:a="http://schemas.openxmlformats.org/drawingml/2006/main">
              <a:rPr lang="it" sz="2400" dirty="0">
                <a:latin typeface="Coolvetica"/>
              </a:rPr>
              <a:t>sicura </a:t>
            </a:r>
            <a:r xmlns:a="http://schemas.openxmlformats.org/drawingml/2006/main">
              <a:rPr lang="it" sz="2400" dirty="0">
                <a:latin typeface="Coolvetica"/>
              </a:rPr>
              <a:t>negli </a:t>
            </a:r>
            <a:r xmlns:a="http://schemas.openxmlformats.org/drawingml/2006/main">
              <a:rPr lang="it" sz="2400" dirty="0" err="1">
                <a:latin typeface="Coolvetica"/>
              </a:rPr>
              <a:t>atleti </a:t>
            </a:r>
            <a:r xmlns:a="http://schemas.openxmlformats.org/drawingml/2006/main">
              <a:rPr lang="it" sz="2400" dirty="0">
                <a:latin typeface="Coolvetica"/>
              </a:rPr>
              <a:t>con </a:t>
            </a:r>
            <a:r xmlns:a="http://schemas.openxmlformats.org/drawingml/2006/main">
              <a:rPr lang="it" sz="2400" dirty="0" err="1">
                <a:latin typeface="Coolvetica"/>
              </a:rPr>
              <a:t>disturbi alimentari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342900" indent="-3429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Esplorare</a:t>
            </a:r>
            <a:r xmlns:a="http://schemas.openxmlformats.org/drawingml/2006/main">
              <a:rPr lang="it" sz="2400" dirty="0">
                <a:latin typeface="Coolvetica"/>
              </a:rPr>
              <a:t> strategie </a:t>
            </a:r>
            <a:r xmlns:a="http://schemas.openxmlformats.org/drawingml/2006/main">
              <a:rPr lang="it" sz="2400" dirty="0" err="1">
                <a:latin typeface="Coolvetica"/>
              </a:rPr>
              <a:t>pratiche </a:t>
            </a:r>
            <a:r xmlns:a="http://schemas.openxmlformats.org/drawingml/2006/main">
              <a:rPr lang="it" sz="2400" dirty="0">
                <a:latin typeface="Coolvetica"/>
              </a:rPr>
              <a:t>per il monitoraggio e </a:t>
            </a:r>
            <a:r xmlns:a="http://schemas.openxmlformats.org/drawingml/2006/main">
              <a:rPr lang="it" sz="2400" dirty="0" err="1">
                <a:latin typeface="Coolvetica"/>
              </a:rPr>
              <a:t>il supporto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atleti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all'interno </a:t>
            </a:r>
            <a:r xmlns:a="http://schemas.openxmlformats.org/drawingml/2006/main">
              <a:rPr lang="it" sz="2400" dirty="0">
                <a:latin typeface="Coolvetica"/>
              </a:rPr>
              <a:t>delle squadre sportive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C09A9730-E69F-475B-6610-B753BD71C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44D4EA1-139F-E688-AFFF-57155B6B3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>
                <a:latin typeface="Coolvetica"/>
              </a:rPr>
              <a:t>Strumenti e strategie </a:t>
            </a:r>
            <a:r xmlns:a="http://schemas.openxmlformats.org/drawingml/2006/main">
              <a:rPr lang="it" sz="4000" dirty="0" err="1">
                <a:latin typeface="Coolvetica"/>
              </a:rPr>
              <a:t>emergenti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F806916-6583-4166-66D5-7F0B9B071D0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211BA6B-52BC-CB58-0EBE-4852880663F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35DAFA2-6B2E-1768-5A81-ECB5FE1AE66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860729CB-07EA-A9FD-B372-0FC7C1E9CFB1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DF8570E5-08F0-C6DE-9779-D701F22B3364}"/>
              </a:ext>
            </a:extLst>
          </p:cNvPr>
          <p:cNvSpPr txBox="1"/>
          <p:nvPr/>
        </p:nvSpPr>
        <p:spPr>
          <a:xfrm>
            <a:off x="504000" y="147843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 err="1">
                <a:latin typeface="Helvetica" pitchFamily="2" charset="0"/>
              </a:rPr>
              <a:t>Questionari di </a:t>
            </a:r>
            <a:r xmlns:a="http://schemas.openxmlformats.org/drawingml/2006/main">
              <a:rPr lang="it" sz="2400" b="1" dirty="0">
                <a:latin typeface="Helvetica" pitchFamily="2" charset="0"/>
              </a:rPr>
              <a:t>screening</a:t>
            </a:r>
            <a:r xmlns:a="http://schemas.openxmlformats.org/drawingml/2006/main">
              <a:rPr lang="it" sz="2400" b="1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adattato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per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gli atleti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 err="1">
                <a:latin typeface="Helvetica" pitchFamily="2" charset="0"/>
              </a:rPr>
              <a:t>Tecnologia </a:t>
            </a:r>
            <a:r xmlns:a="http://schemas.openxmlformats.org/drawingml/2006/main">
              <a:rPr lang="it" sz="2400" b="1" dirty="0">
                <a:latin typeface="Helvetica" pitchFamily="2" charset="0"/>
              </a:rPr>
              <a:t>indossabile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monitoraggio del recupero,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sovrallenamento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stress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fisiologico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>
                <a:latin typeface="Helvetica" pitchFamily="2" charset="0"/>
              </a:rPr>
              <a:t>Laboratori di squadra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promozione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salutare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nutrizione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, immagine corporea e cultura dell'allenamento sicuro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>
                <a:latin typeface="Helvetica" pitchFamily="2" charset="0"/>
              </a:rPr>
              <a:t>Supporto </a:t>
            </a:r>
            <a:r xmlns:a="http://schemas.openxmlformats.org/drawingml/2006/main">
              <a:rPr lang="it" sz="2400" b="1" dirty="0" err="1">
                <a:latin typeface="Helvetica" pitchFamily="2" charset="0"/>
              </a:rPr>
              <a:t>di telemedicina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: per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assistenza continua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>
                <a:latin typeface="Helvetica" pitchFamily="2" charset="0"/>
              </a:rPr>
              <a:t>monitoraggio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psicologico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o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nutrizionale</a:t>
            </a:r>
          </a:p>
        </p:txBody>
      </p:sp>
    </p:spTree>
    <p:extLst>
      <p:ext uri="{BB962C8B-B14F-4D97-AF65-F5344CB8AC3E}">
        <p14:creationId xmlns:p14="http://schemas.microsoft.com/office/powerpoint/2010/main" val="4231038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F8935C0-0A57-E2DF-89D0-84FD9C742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4A06D80-96DC-D811-B802-1F36DBF52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>
                <a:latin typeface="Coolvetica"/>
              </a:rPr>
              <a:t>Punti chiave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744148D-966E-FE1A-50B6-0EDC3EA6544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8BD4A3A1-59E7-B131-80B5-71D7EAF44C1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8FF66132-FC3A-71DD-C548-F6E3531D5B9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226EA9C3-EDC1-7F33-8766-FFF8D04890E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CD03EF56-BC2A-AA7F-914E-2451D75BDBDA}"/>
              </a:ext>
            </a:extLst>
          </p:cNvPr>
          <p:cNvSpPr txBox="1"/>
          <p:nvPr/>
        </p:nvSpPr>
        <p:spPr>
          <a:xfrm>
            <a:off x="503999" y="115401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Helvetica" pitchFamily="2" charset="0"/>
              </a:rPr>
              <a:t>Presto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rilevamento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all'interno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delle squadre sportive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è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crucial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>
                <a:latin typeface="Helvetica" pitchFamily="2" charset="0"/>
              </a:rPr>
              <a:t>L'attività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controllata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monitorata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è </a:t>
            </a:r>
            <a:r xmlns:a="http://schemas.openxmlformats.org/drawingml/2006/main">
              <a:rPr lang="it" sz="2400" dirty="0">
                <a:latin typeface="Helvetica" pitchFamily="2" charset="0"/>
              </a:rPr>
              <a:t>sicura 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spesso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benefico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Helvetica" pitchFamily="2" charset="0"/>
              </a:rPr>
              <a:t>Multidisciplinare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collaborazione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assicura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ottimale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risultati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Helvetica" pitchFamily="2" charset="0"/>
              </a:rPr>
              <a:t>L'educazione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la consapevolezza </a:t>
            </a:r>
            <a:r xmlns:a="http://schemas.openxmlformats.org/drawingml/2006/main">
              <a:rPr lang="it" sz="2400" dirty="0">
                <a:latin typeface="Helvetica" pitchFamily="2" charset="0"/>
              </a:rPr>
              <a:t>sono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fondamentali </a:t>
            </a:r>
            <a:r xmlns:a="http://schemas.openxmlformats.org/drawingml/2006/main">
              <a:rPr lang="it" sz="2400" dirty="0">
                <a:latin typeface="Helvetica" pitchFamily="2" charset="0"/>
              </a:rPr>
              <a:t>per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la prevenzione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la diagnosi precoce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intervento</a:t>
            </a:r>
            <a:endParaRPr xmlns:a="http://schemas.openxmlformats.org/drawingml/2006/main" lang="it-IT" sz="2400" dirty="0">
              <a:latin typeface="Helvetica" pitchFamily="2" charset="0"/>
            </a:endParaRP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Helvetica" pitchFamily="2" charset="0"/>
              </a:rPr>
              <a:t>Esercizio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programmi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dovrebbe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essere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personalizzato </a:t>
            </a:r>
            <a:r xmlns:a="http://schemas.openxmlformats.org/drawingml/2006/main">
              <a:rPr lang="it" sz="2400" dirty="0">
                <a:latin typeface="Helvetica" pitchFamily="2" charset="0"/>
              </a:rPr>
              <a:t>,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graduale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e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integrato</a:t>
            </a:r>
            <a:r xmlns:a="http://schemas.openxmlformats.org/drawingml/2006/main">
              <a:rPr lang="it" sz="2400" dirty="0">
                <a:latin typeface="Helvetica" pitchFamily="2" charset="0"/>
              </a:rPr>
              <a:t>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in </a:t>
            </a:r>
            <a:r xmlns:a="http://schemas.openxmlformats.org/drawingml/2006/main">
              <a:rPr lang="it" sz="2400" dirty="0">
                <a:latin typeface="Helvetica" pitchFamily="2" charset="0"/>
              </a:rPr>
              <a:t>un piano di trattamento </a:t>
            </a:r>
            <a:r xmlns:a="http://schemas.openxmlformats.org/drawingml/2006/main">
              <a:rPr lang="it" sz="2400" dirty="0" err="1">
                <a:latin typeface="Helvetica" pitchFamily="2" charset="0"/>
              </a:rPr>
              <a:t>multidisciplinare </a:t>
            </a:r>
            <a:r xmlns:a="http://schemas.openxmlformats.org/drawingml/2006/main">
              <a:rPr lang="it" sz="2400" dirty="0">
                <a:latin typeface="Helvetica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839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70+ Cartoon Of A Bibliography Stock Illustrations, Royalty-Free Vector  Graphics &amp; Clip Art - iStock">
            <a:extLst>
              <a:ext uri="{FF2B5EF4-FFF2-40B4-BE49-F238E27FC236}">
                <a16:creationId xmlns:a16="http://schemas.microsoft.com/office/drawing/2014/main" id="{5D15ABE6-14B9-9811-4C12-98854019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497" y="1821144"/>
            <a:ext cx="1986304" cy="198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430+ Bibliography Stock Illustrations, Royalty-Free Vector Graphics &amp; Clip  Art - iStock | Bibliography references, Bibliography icon">
            <a:extLst>
              <a:ext uri="{FF2B5EF4-FFF2-40B4-BE49-F238E27FC236}">
                <a16:creationId xmlns:a16="http://schemas.microsoft.com/office/drawing/2014/main" id="{21C292B6-D4B4-2973-26A6-237D154B7E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2" t="11407" r="13679" b="9120"/>
          <a:stretch>
            <a:fillRect/>
          </a:stretch>
        </p:blipFill>
        <p:spPr bwMode="auto">
          <a:xfrm>
            <a:off x="7190330" y="2095020"/>
            <a:ext cx="2385490" cy="255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FB77A673-0113-1C17-C647-8D1BD19DD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180" y="591276"/>
            <a:ext cx="9071640" cy="946440"/>
          </a:xfrm>
        </p:spPr>
        <p:txBody>
          <a:bodyPr/>
          <a:lstStyle/>
          <a:p>
            <a:pPr xmlns:a="http://schemas.openxmlformats.org/drawingml/2006/main" algn="ctr"/>
            <a:r xmlns:a="http://schemas.openxmlformats.org/drawingml/2006/main">
              <a:rPr lang="it" sz="4000" dirty="0">
                <a:latin typeface="Coolvetica"/>
              </a:rPr>
              <a:t>Scarica la </a:t>
            </a:r>
            <a:r xmlns:a="http://schemas.openxmlformats.org/drawingml/2006/main">
              <a:rPr lang="it" sz="4000" dirty="0" err="1">
                <a:latin typeface="Coolvetica"/>
              </a:rPr>
              <a:t>bibliografia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Qui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pic>
        <p:nvPicPr>
          <p:cNvPr id="9" name="Segnaposto contenuto 8" descr="Immagine che contiene modello, quadrato, Rettangolo, arte&#10;&#10;Il contenuto generato dall'IA potrebbe non essere corretto.">
            <a:extLst>
              <a:ext uri="{FF2B5EF4-FFF2-40B4-BE49-F238E27FC236}">
                <a16:creationId xmlns:a16="http://schemas.microsoft.com/office/drawing/2014/main" id="{7522AF50-5CE9-4533-5FD3-9BBBADA6B5D3}"/>
              </a:ext>
            </a:extLst>
          </p:cNvPr>
          <p:cNvPicPr>
            <a:picLocks noGrp="1" noChangeAspect="1"/>
          </p:cNvPicPr>
          <p:nvPr>
            <p:ph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426" y="1614396"/>
            <a:ext cx="2445772" cy="2445772"/>
          </a:xfrm>
        </p:spPr>
      </p:pic>
      <p:sp>
        <p:nvSpPr>
          <p:cNvPr id="4" name="Rectángulo 17">
            <a:extLst>
              <a:ext uri="{FF2B5EF4-FFF2-40B4-BE49-F238E27FC236}">
                <a16:creationId xmlns:a16="http://schemas.microsoft.com/office/drawing/2014/main" id="{7AB73725-BF84-F314-D20B-2B284B293A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36A4B4B4-A4C4-0807-6357-542F6D4D398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AD62E0D3-9CA8-FA63-6506-1C95773625F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B47DD39D-D6DB-A3E2-E4D6-7297FB9818CF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0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7B62CEBE-0EEA-F7F8-F899-ADD8CA04AD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09783">
            <a:off x="6263944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artoon Curve Right Direction Arrow PNG &amp; SVG Design For T-Shirts">
            <a:extLst>
              <a:ext uri="{FF2B5EF4-FFF2-40B4-BE49-F238E27FC236}">
                <a16:creationId xmlns:a16="http://schemas.microsoft.com/office/drawing/2014/main" id="{03753FEB-B1EF-DC3D-4BDE-BFD86C36C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58663" flipH="1">
            <a:off x="2749437" y="1477868"/>
            <a:ext cx="1080943" cy="108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03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A566DB3B-35BB-E841-358F-B59722483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2BF4A4E-4781-E67C-9923-9E257CB15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Segnali </a:t>
            </a:r>
            <a:r xmlns:a="http://schemas.openxmlformats.org/drawingml/2006/main">
              <a:rPr lang="it" sz="4000" dirty="0">
                <a:latin typeface="Coolvetica"/>
              </a:rPr>
              <a:t>di allarme </a:t>
            </a:r>
            <a:r xmlns:a="http://schemas.openxmlformats.org/drawingml/2006/main">
              <a:rPr lang="it" sz="4000" dirty="0" err="1">
                <a:latin typeface="Coolvetica"/>
              </a:rPr>
              <a:t>precoce </a:t>
            </a:r>
            <a:r xmlns:a="http://schemas.openxmlformats.org/drawingml/2006/main">
              <a:rPr lang="it" sz="4000" dirty="0">
                <a:latin typeface="Coolvetica"/>
              </a:rPr>
              <a:t>nel </a:t>
            </a:r>
            <a:r xmlns:a="http://schemas.openxmlformats.org/drawingml/2006/main">
              <a:rPr lang="it" sz="4000" dirty="0" err="1">
                <a:latin typeface="Coolvetica"/>
              </a:rPr>
              <a:t>contesto sportivo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507990F-D1A2-2BA6-6AF2-8CF9E702BA4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46965F96-8C4C-E099-5490-DCBA06D9245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5A1465E-F85C-06B7-8DDB-06CCA176F58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D61D63CD-9DD8-1DC5-5769-FAD18789BA0A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F3DA686-0744-0573-BCCC-6192E6CA1961}"/>
              </a:ext>
            </a:extLst>
          </p:cNvPr>
          <p:cNvSpPr txBox="1"/>
          <p:nvPr/>
        </p:nvSpPr>
        <p:spPr>
          <a:xfrm>
            <a:off x="504000" y="1184122"/>
            <a:ext cx="8755410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it" sz="2400" dirty="0" err="1">
                <a:latin typeface="Coolvetica"/>
              </a:rPr>
              <a:t>Cambiamenti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it" sz="2400" dirty="0">
                <a:latin typeface="Coolvetica"/>
              </a:rPr>
              <a:t>comportamentali </a:t>
            </a:r>
            <a:r xmlns:a="http://schemas.openxmlformats.org/drawingml/2006/main">
              <a:rPr lang="it" sz="2400" dirty="0" err="1">
                <a:latin typeface="Coolvetica"/>
              </a:rPr>
              <a:t>legati </a:t>
            </a:r>
            <a:r xmlns:a="http://schemas.openxmlformats.org/drawingml/2006/main">
              <a:rPr lang="it" sz="2400" dirty="0">
                <a:latin typeface="Coolvetica"/>
              </a:rPr>
              <a:t>al cibo</a:t>
            </a: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it" sz="2400" dirty="0" err="1">
                <a:latin typeface="Coolvetica"/>
              </a:rPr>
              <a:t>Alterazioni </a:t>
            </a:r>
            <a:r xmlns:a="http://schemas.openxmlformats.org/drawingml/2006/main">
              <a:rPr lang="it" sz="2400" dirty="0" err="1">
                <a:latin typeface="Coolvetica"/>
              </a:rPr>
              <a:t>legate </a:t>
            </a:r>
            <a:r xmlns:a="http://schemas.openxmlformats.org/drawingml/2006/main">
              <a:rPr lang="it" sz="2400" dirty="0">
                <a:latin typeface="Coolvetica"/>
              </a:rPr>
              <a:t>allo sport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comportamenti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it" sz="2400" dirty="0" err="1">
                <a:latin typeface="Coolvetica"/>
              </a:rPr>
              <a:t>Fisico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segni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 err="1">
                <a:latin typeface="Coolvetica"/>
              </a:rPr>
              <a:t>somatici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cambiamenti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it" sz="2400" dirty="0" err="1">
                <a:latin typeface="Coolvetica"/>
              </a:rPr>
              <a:t>Psicologico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manifestazioni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457200" indent="-457200" algn="just">
              <a:lnSpc>
                <a:spcPct val="150000"/>
              </a:lnSpc>
              <a:buAutoNum type="arabicPeriod"/>
            </a:pPr>
            <a:r xmlns:a="http://schemas.openxmlformats.org/drawingml/2006/main">
              <a:rPr lang="it" sz="2400" dirty="0" err="1">
                <a:latin typeface="Coolvetica"/>
              </a:rPr>
              <a:t>Segnali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it" sz="2400" dirty="0" err="1">
                <a:latin typeface="Coolvetica"/>
              </a:rPr>
              <a:t>contestuali </a:t>
            </a:r>
            <a:r xmlns:a="http://schemas.openxmlformats.org/drawingml/2006/main">
              <a:rPr lang="it" sz="2400" dirty="0">
                <a:latin typeface="Coolvetica"/>
              </a:rPr>
              <a:t>e sociali</a:t>
            </a:r>
          </a:p>
        </p:txBody>
      </p:sp>
    </p:spTree>
    <p:extLst>
      <p:ext uri="{BB962C8B-B14F-4D97-AF65-F5344CB8AC3E}">
        <p14:creationId xmlns:p14="http://schemas.microsoft.com/office/powerpoint/2010/main" val="2167160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953C0-2B71-4D90-BD44-683925748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0BE18BF5-50F8-CFD1-E6E8-EA17A0D3E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C57466-7608-9714-50B0-2B30D211D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Segnali </a:t>
            </a:r>
            <a:r xmlns:a="http://schemas.openxmlformats.org/drawingml/2006/main">
              <a:rPr lang="it" sz="4000" dirty="0">
                <a:latin typeface="Coolvetica"/>
              </a:rPr>
              <a:t>di allarme </a:t>
            </a:r>
            <a:r xmlns:a="http://schemas.openxmlformats.org/drawingml/2006/main">
              <a:rPr lang="it" sz="4000" dirty="0" err="1">
                <a:latin typeface="Coolvetica"/>
              </a:rPr>
              <a:t>precoce </a:t>
            </a:r>
            <a:r xmlns:a="http://schemas.openxmlformats.org/drawingml/2006/main">
              <a:rPr lang="it" sz="4000" dirty="0">
                <a:latin typeface="Coolvetica"/>
              </a:rPr>
              <a:t>nel </a:t>
            </a:r>
            <a:r xmlns:a="http://schemas.openxmlformats.org/drawingml/2006/main">
              <a:rPr lang="it" sz="4000" dirty="0" err="1">
                <a:latin typeface="Coolvetica"/>
              </a:rPr>
              <a:t>contesto sportivo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C9D70C8D-2E7B-4199-D710-39B9BAE019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938F436B-1D60-5294-2DE3-CA7CE880D7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2EC8087-CA5E-E773-9D27-0A6528E3882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E77B351C-722F-9427-DBD3-07B25C0D871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69BAC21-D31E-E76E-9F01-8C07489BC679}"/>
              </a:ext>
            </a:extLst>
          </p:cNvPr>
          <p:cNvSpPr txBox="1"/>
          <p:nvPr/>
        </p:nvSpPr>
        <p:spPr>
          <a:xfrm>
            <a:off x="504000" y="1184122"/>
            <a:ext cx="875541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1. </a:t>
            </a:r>
            <a:r xmlns:a="http://schemas.openxmlformats.org/drawingml/2006/main">
              <a:rPr lang="it" sz="2400" b="1" dirty="0" err="1">
                <a:latin typeface="Coolvetica"/>
              </a:rPr>
              <a:t>Cambiamenti </a:t>
            </a:r>
            <a:endParaRPr xmlns:a="http://schemas.openxmlformats.org/drawingml/2006/main" lang="it-IT" sz="2400" b="1" dirty="0">
              <a:latin typeface="Coolvetica"/>
            </a:endParaRPr>
            <a:r xmlns:a="http://schemas.openxmlformats.org/drawingml/2006/main">
              <a:rPr lang="it" sz="2400" b="1" dirty="0">
                <a:latin typeface="Coolvetica"/>
              </a:rPr>
              <a:t>comportamentali </a:t>
            </a:r>
            <a:r xmlns:a="http://schemas.openxmlformats.org/drawingml/2006/main">
              <a:rPr lang="it" sz="2400" b="1" dirty="0" err="1">
                <a:latin typeface="Coolvetica"/>
              </a:rPr>
              <a:t>legati al cibo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Ossessione </a:t>
            </a:r>
            <a:r xmlns:a="http://schemas.openxmlformats.org/drawingml/2006/main">
              <a:rPr lang="it" sz="2400" dirty="0">
                <a:latin typeface="Coolvetica"/>
              </a:rPr>
              <a:t>per il controllo </a:t>
            </a:r>
            <a:r xmlns:a="http://schemas.openxmlformats.org/drawingml/2006/main">
              <a:rPr lang="it" sz="2400" dirty="0" err="1">
                <a:latin typeface="Coolvetica"/>
              </a:rPr>
              <a:t>delle porzioni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delle calorie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contenuto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restrittivo</a:t>
            </a:r>
            <a:r xmlns:a="http://schemas.openxmlformats.org/drawingml/2006/main">
              <a:rPr lang="it" sz="2400" dirty="0">
                <a:latin typeface="Coolvetica"/>
              </a:rPr>
              <a:t> abitudini </a:t>
            </a:r>
            <a:r xmlns:a="http://schemas.openxmlformats.org/drawingml/2006/main">
              <a:rPr lang="it" sz="2400" dirty="0" err="1">
                <a:latin typeface="Coolvetica"/>
              </a:rPr>
              <a:t>alimentari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irregolari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pasti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>
                <a:latin typeface="Coolvetica"/>
              </a:rPr>
              <a:t>Uso </a:t>
            </a:r>
            <a:r xmlns:a="http://schemas.openxmlformats.org/drawingml/2006/main">
              <a:rPr lang="it" sz="2400" dirty="0" err="1">
                <a:latin typeface="Coolvetica"/>
              </a:rPr>
              <a:t>eccessivo di </a:t>
            </a:r>
            <a:r xmlns:a="http://schemas.openxmlformats.org/drawingml/2006/main">
              <a:rPr lang="it" sz="2400" dirty="0" err="1">
                <a:latin typeface="Coolvetica"/>
              </a:rPr>
              <a:t>integratori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lassativi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diuretici </a:t>
            </a:r>
            <a:r xmlns:a="http://schemas.openxmlformats.org/drawingml/2006/main">
              <a:rPr lang="it" sz="2400" dirty="0">
                <a:latin typeface="Coolvetica"/>
              </a:rPr>
              <a:t>o altri </a:t>
            </a:r>
            <a:r xmlns:a="http://schemas.openxmlformats.org/drawingml/2006/main">
              <a:rPr lang="it" sz="2400" dirty="0" err="1">
                <a:latin typeface="Coolvetica"/>
              </a:rPr>
              <a:t>metodi di controllo del peso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Segretezza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disonestà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Di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cosa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come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tanto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Essi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mangiare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Compensativo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comportamenti </a:t>
            </a:r>
            <a:r xmlns:a="http://schemas.openxmlformats.org/drawingml/2006/main">
              <a:rPr lang="it" sz="2400" dirty="0">
                <a:latin typeface="Coolvetica"/>
              </a:rPr>
              <a:t>dopo </a:t>
            </a:r>
            <a:r xmlns:a="http://schemas.openxmlformats.org/drawingml/2006/main">
              <a:rPr lang="it" sz="2400" dirty="0" err="1">
                <a:latin typeface="Coolvetica"/>
              </a:rPr>
              <a:t>i pasti</a:t>
            </a:r>
            <a:endParaRPr xmlns:a="http://schemas.openxmlformats.org/drawingml/2006/main" lang="it-IT" sz="2400" dirty="0">
              <a:latin typeface="Coolvetica"/>
            </a:endParaRP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46516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EDE5E-352F-7608-19AD-CF52465F6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B5F20D3C-168A-7576-916E-20AF9E081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9F13BC24-5F5A-50D6-BD32-198496760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Segnali </a:t>
            </a:r>
            <a:r xmlns:a="http://schemas.openxmlformats.org/drawingml/2006/main">
              <a:rPr lang="it" sz="4000" dirty="0">
                <a:latin typeface="Coolvetica"/>
              </a:rPr>
              <a:t>di allarme </a:t>
            </a:r>
            <a:r xmlns:a="http://schemas.openxmlformats.org/drawingml/2006/main">
              <a:rPr lang="it" sz="4000" dirty="0" err="1">
                <a:latin typeface="Coolvetica"/>
              </a:rPr>
              <a:t>precoce </a:t>
            </a:r>
            <a:r xmlns:a="http://schemas.openxmlformats.org/drawingml/2006/main">
              <a:rPr lang="it" sz="4000" dirty="0">
                <a:latin typeface="Coolvetica"/>
              </a:rPr>
              <a:t>nel </a:t>
            </a:r>
            <a:r xmlns:a="http://schemas.openxmlformats.org/drawingml/2006/main">
              <a:rPr lang="it" sz="4000" dirty="0" err="1">
                <a:latin typeface="Coolvetica"/>
              </a:rPr>
              <a:t>contesto sportivo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E9F34F08-BEF5-BA6E-F6B5-4F51784AA63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B87CCE5-0F61-FA79-34AF-60048CD5901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9C7CFCE-FC3E-32FF-473E-2EF897F96A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F311F32C-9ADB-B485-89DC-43CDFD6AA7D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1908842-2A55-B947-583F-B316FB5C1982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2. </a:t>
            </a:r>
            <a:r xmlns:a="http://schemas.openxmlformats.org/drawingml/2006/main">
              <a:rPr lang="it" sz="2400" b="1" dirty="0" err="1">
                <a:latin typeface="Coolvetica"/>
              </a:rPr>
              <a:t>Alterazioni </a:t>
            </a:r>
            <a:r xmlns:a="http://schemas.openxmlformats.org/drawingml/2006/main">
              <a:rPr lang="it" sz="2400" b="1" dirty="0" err="1">
                <a:latin typeface="Coolvetica"/>
              </a:rPr>
              <a:t>legate </a:t>
            </a:r>
            <a:r xmlns:a="http://schemas.openxmlformats.org/drawingml/2006/main">
              <a:rPr lang="it" sz="2400" b="1" dirty="0">
                <a:latin typeface="Coolvetica"/>
              </a:rPr>
              <a:t>allo sport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comportamento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>
                <a:latin typeface="Coolvetica"/>
              </a:rPr>
              <a:t>Allenamento </a:t>
            </a:r>
            <a:r xmlns:a="http://schemas.openxmlformats.org/drawingml/2006/main">
              <a:rPr lang="it" sz="2400" dirty="0" err="1">
                <a:latin typeface="Coolvetica"/>
              </a:rPr>
              <a:t>eccessivo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rigido , </a:t>
            </a:r>
            <a:r xmlns:a="http://schemas.openxmlformats.org/drawingml/2006/main">
              <a:rPr lang="it" sz="2400" dirty="0" err="1">
                <a:latin typeface="Coolvetica"/>
              </a:rPr>
              <a:t>nonostante </a:t>
            </a:r>
            <a:r xmlns:a="http://schemas.openxmlformats.org/drawingml/2006/main">
              <a:rPr lang="it" sz="2400" dirty="0">
                <a:latin typeface="Coolvetica"/>
              </a:rPr>
              <a:t>la fatica o </a:t>
            </a:r>
            <a:r xmlns:a="http://schemas.openxmlformats.org/drawingml/2006/main">
              <a:rPr lang="it" sz="2400" dirty="0" err="1">
                <a:latin typeface="Coolvetica"/>
              </a:rPr>
              <a:t>l'infortunio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Frustrazione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irritabilità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se </a:t>
            </a:r>
            <a:r xmlns:a="http://schemas.openxmlformats.org/drawingml/2006/main">
              <a:rPr lang="it" sz="2400" dirty="0">
                <a:latin typeface="Coolvetica"/>
              </a:rPr>
              <a:t>la formazione </a:t>
            </a:r>
            <a:r xmlns:a="http://schemas.openxmlformats.org/drawingml/2006/main">
              <a:rPr lang="it" sz="2400" dirty="0" err="1">
                <a:latin typeface="Coolvetica"/>
              </a:rPr>
              <a:t>non può </a:t>
            </a:r>
            <a:r xmlns:a="http://schemas.openxmlformats.org/drawingml/2006/main">
              <a:rPr lang="it" sz="2400" dirty="0">
                <a:latin typeface="Coolvetica"/>
              </a:rPr>
              <a:t>essere </a:t>
            </a:r>
            <a:r xmlns:a="http://schemas.openxmlformats.org/drawingml/2006/main">
              <a:rPr lang="it" sz="2400" dirty="0" err="1">
                <a:latin typeface="Coolvetica"/>
              </a:rPr>
              <a:t>completata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Rifiuto </a:t>
            </a:r>
            <a:r xmlns:a="http://schemas.openxmlformats.org/drawingml/2006/main">
              <a:rPr lang="it" sz="2400" dirty="0">
                <a:latin typeface="Coolvetica"/>
              </a:rPr>
              <a:t>di </a:t>
            </a:r>
            <a:r xmlns:a="http://schemas.openxmlformats.org/drawingml/2006/main">
              <a:rPr lang="it" sz="2400" dirty="0" err="1">
                <a:latin typeface="Coolvetica"/>
              </a:rPr>
              <a:t>modificare </a:t>
            </a:r>
            <a:r xmlns:a="http://schemas.openxmlformats.org/drawingml/2006/main">
              <a:rPr lang="it" sz="2400" dirty="0">
                <a:latin typeface="Coolvetica"/>
              </a:rPr>
              <a:t>l'allenamento per </a:t>
            </a:r>
            <a:r xmlns:a="http://schemas.openxmlformats.org/drawingml/2006/main">
              <a:rPr lang="it" sz="2400" dirty="0" err="1">
                <a:latin typeface="Coolvetica"/>
              </a:rPr>
              <a:t>motivi di salute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>
                <a:latin typeface="Coolvetica"/>
              </a:rPr>
              <a:t>Concentrazione </a:t>
            </a:r>
            <a:r xmlns:a="http://schemas.openxmlformats.org/drawingml/2006/main">
              <a:rPr lang="it" sz="2400" dirty="0" err="1">
                <a:latin typeface="Coolvetica"/>
              </a:rPr>
              <a:t>sproporzionata sul peso o sulle prestazioni rispetto </a:t>
            </a:r>
            <a:r xmlns:a="http://schemas.openxmlformats.org/drawingml/2006/main">
              <a:rPr lang="it" sz="2400" dirty="0" err="1">
                <a:latin typeface="Coolvetica"/>
              </a:rPr>
              <a:t>al divertimento </a:t>
            </a:r>
            <a:r xmlns:a="http://schemas.openxmlformats.org/drawingml/2006/main">
              <a:rPr lang="it" sz="2400" dirty="0">
                <a:latin typeface="Coolvetica"/>
              </a:rPr>
              <a:t>e alla salute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15251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B6952-B17D-C785-D10C-BBBB9E7A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9FC22523-4CE4-54F0-1DD3-A6603EA73E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68D5E5-C193-EC3B-9987-EF566808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Segnali </a:t>
            </a:r>
            <a:r xmlns:a="http://schemas.openxmlformats.org/drawingml/2006/main">
              <a:rPr lang="it" sz="4000" dirty="0">
                <a:latin typeface="Coolvetica"/>
              </a:rPr>
              <a:t>di allarme </a:t>
            </a:r>
            <a:r xmlns:a="http://schemas.openxmlformats.org/drawingml/2006/main">
              <a:rPr lang="it" sz="4000" dirty="0" err="1">
                <a:latin typeface="Coolvetica"/>
              </a:rPr>
              <a:t>precoce </a:t>
            </a:r>
            <a:r xmlns:a="http://schemas.openxmlformats.org/drawingml/2006/main">
              <a:rPr lang="it" sz="4000" dirty="0">
                <a:latin typeface="Coolvetica"/>
              </a:rPr>
              <a:t>nel </a:t>
            </a:r>
            <a:r xmlns:a="http://schemas.openxmlformats.org/drawingml/2006/main">
              <a:rPr lang="it" sz="4000" dirty="0" err="1">
                <a:latin typeface="Coolvetica"/>
              </a:rPr>
              <a:t>contesto sportivo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AEC96332-EF6A-5039-D1B2-ABAE07337F9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7552A718-0BA3-B97D-7727-909F78084C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7AAAF844-8E25-C41C-5580-55BD32B0F37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3E198718-55A4-D1D9-3E04-DF658E126D0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634ED09-88AB-7B3A-623D-981D6354B1EF}"/>
              </a:ext>
            </a:extLst>
          </p:cNvPr>
          <p:cNvSpPr txBox="1"/>
          <p:nvPr/>
        </p:nvSpPr>
        <p:spPr>
          <a:xfrm>
            <a:off x="504000" y="1184122"/>
            <a:ext cx="875541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3. </a:t>
            </a:r>
            <a:r xmlns:a="http://schemas.openxmlformats.org/drawingml/2006/main">
              <a:rPr lang="it" sz="2400" b="1" dirty="0" err="1">
                <a:latin typeface="Coolvetica"/>
              </a:rPr>
              <a:t>Fisico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segni </a:t>
            </a:r>
            <a:r xmlns:a="http://schemas.openxmlformats.org/drawingml/2006/main">
              <a:rPr lang="it" sz="2400" b="1" dirty="0">
                <a:latin typeface="Coolvetica"/>
              </a:rPr>
              <a:t>e </a:t>
            </a:r>
            <a:r xmlns:a="http://schemas.openxmlformats.org/drawingml/2006/main">
              <a:rPr lang="it" sz="2400" b="1" dirty="0" err="1">
                <a:latin typeface="Coolvetica"/>
              </a:rPr>
              <a:t>somatici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cambiamenti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Perdita </a:t>
            </a:r>
            <a:r xmlns:a="http://schemas.openxmlformats.org/drawingml/2006/main">
              <a:rPr lang="it" sz="2400" dirty="0">
                <a:latin typeface="Coolvetica"/>
              </a:rPr>
              <a:t>di peso </a:t>
            </a:r>
            <a:r xmlns:a="http://schemas.openxmlformats.org/drawingml/2006/main">
              <a:rPr lang="it" sz="2400" dirty="0" err="1">
                <a:latin typeface="Coolvetica"/>
              </a:rPr>
              <a:t>significativa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rapida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non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spiegato da </a:t>
            </a:r>
            <a:r xmlns:a="http://schemas.openxmlformats.org/drawingml/2006/main">
              <a:rPr lang="it" sz="2400" dirty="0" err="1">
                <a:latin typeface="Coolvetica"/>
              </a:rPr>
              <a:t>fattori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it" sz="2400" dirty="0">
                <a:latin typeface="Coolvetica"/>
              </a:rPr>
              <a:t>tecnici o di formazione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Frequenti </a:t>
            </a:r>
            <a:r xmlns:a="http://schemas.openxmlformats.org/drawingml/2006/main">
              <a:rPr lang="it" sz="2400" dirty="0" err="1">
                <a:latin typeface="Coolvetica"/>
              </a:rPr>
              <a:t>fluttuazioni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it" sz="2400" dirty="0">
                <a:latin typeface="Coolvetica"/>
              </a:rPr>
              <a:t>di peso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Segni </a:t>
            </a:r>
            <a:r xmlns:a="http://schemas.openxmlformats.org/drawingml/2006/main">
              <a:rPr lang="it" sz="2400" dirty="0">
                <a:latin typeface="Coolvetica"/>
              </a:rPr>
              <a:t>di </a:t>
            </a:r>
            <a:r xmlns:a="http://schemas.openxmlformats.org/drawingml/2006/main">
              <a:rPr lang="it" sz="2400" dirty="0" err="1">
                <a:latin typeface="Coolvetica"/>
              </a:rPr>
              <a:t>malnutrizione </a:t>
            </a:r>
            <a:r xmlns:a="http://schemas.openxmlformats.org/drawingml/2006/main">
              <a:rPr lang="it" sz="2400" dirty="0">
                <a:latin typeface="Coolvetica"/>
              </a:rPr>
              <a:t>: stanchezza, </a:t>
            </a:r>
            <a:r xmlns:a="http://schemas.openxmlformats.org/drawingml/2006/main">
              <a:rPr lang="it" sz="2400" dirty="0" err="1">
                <a:latin typeface="Coolvetica"/>
              </a:rPr>
              <a:t>pelle pallida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fragile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capelli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 err="1">
                <a:latin typeface="Coolvetica"/>
              </a:rPr>
              <a:t>unghie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Problemi </a:t>
            </a:r>
            <a:r xmlns:a="http://schemas.openxmlformats.org/drawingml/2006/main">
              <a:rPr lang="it" sz="2400" dirty="0">
                <a:latin typeface="Coolvetica"/>
              </a:rPr>
              <a:t>gastrointestinali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ipoglicemia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sintomi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Amenorrea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mestruale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irregolarità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ormonali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squilibri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Frequente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lesioni </a:t>
            </a:r>
            <a:r xmlns:a="http://schemas.openxmlformats.org/drawingml/2006/main">
              <a:rPr lang="it" sz="2400" dirty="0">
                <a:latin typeface="Coolvetica"/>
              </a:rPr>
              <a:t>o lento recupero da </a:t>
            </a:r>
            <a:r xmlns:a="http://schemas.openxmlformats.org/drawingml/2006/main">
              <a:rPr lang="it" sz="2400" dirty="0" err="1">
                <a:latin typeface="Coolvetica"/>
              </a:rPr>
              <a:t>lesioni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fratture da stress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alterazioni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it" sz="2400" dirty="0">
                <a:latin typeface="Coolvetica"/>
              </a:rPr>
              <a:t>dell'ECG</a:t>
            </a:r>
          </a:p>
          <a:p>
            <a:pPr marL="457200" indent="-457200">
              <a:buAutoNum type="arabicPeriod"/>
            </a:pPr>
            <a:endParaRPr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1457307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9B6C2B-5FEC-2255-A959-DBDC6473A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8B759741-EC11-D770-9A9D-5E512C24C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089412A-AB8E-B70C-DB1F-3992BE66BE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Segnali </a:t>
            </a:r>
            <a:r xmlns:a="http://schemas.openxmlformats.org/drawingml/2006/main">
              <a:rPr lang="it" sz="4000" dirty="0">
                <a:latin typeface="Coolvetica"/>
              </a:rPr>
              <a:t>di allarme </a:t>
            </a:r>
            <a:r xmlns:a="http://schemas.openxmlformats.org/drawingml/2006/main">
              <a:rPr lang="it" sz="4000" dirty="0" err="1">
                <a:latin typeface="Coolvetica"/>
              </a:rPr>
              <a:t>precoce </a:t>
            </a:r>
            <a:r xmlns:a="http://schemas.openxmlformats.org/drawingml/2006/main">
              <a:rPr lang="it" sz="4000" dirty="0">
                <a:latin typeface="Coolvetica"/>
              </a:rPr>
              <a:t>nel </a:t>
            </a:r>
            <a:r xmlns:a="http://schemas.openxmlformats.org/drawingml/2006/main">
              <a:rPr lang="it" sz="4000" dirty="0" err="1">
                <a:latin typeface="Coolvetica"/>
              </a:rPr>
              <a:t>contesto sportivo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6C07A4F7-1A2E-DD92-8586-3296429E66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FAC1F1FF-FC31-C7C0-DA7A-D1F969548F7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510F3273-A6F0-36C7-9CF4-1E6870765C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4FF2E75-CF9D-921A-89E2-BDB8A11FA61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09EB44-768F-BF53-7B3E-C7C8146804CA}"/>
              </a:ext>
            </a:extLst>
          </p:cNvPr>
          <p:cNvSpPr txBox="1"/>
          <p:nvPr/>
        </p:nvSpPr>
        <p:spPr>
          <a:xfrm>
            <a:off x="504000" y="1184122"/>
            <a:ext cx="87554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4. </a:t>
            </a:r>
            <a:r xmlns:a="http://schemas.openxmlformats.org/drawingml/2006/main">
              <a:rPr lang="it" sz="2400" b="1" dirty="0" err="1">
                <a:latin typeface="Coolvetica"/>
              </a:rPr>
              <a:t>Psicologico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manifestazioni</a:t>
            </a:r>
            <a:endParaRPr xmlns:a="http://schemas.openxmlformats.org/drawingml/2006/main" lang="it-IT" sz="2400" b="1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Eccessivo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ansia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sul </a:t>
            </a:r>
            <a:r xmlns:a="http://schemas.openxmlformats.org/drawingml/2006/main">
              <a:rPr lang="it" sz="2400" dirty="0">
                <a:latin typeface="Coolvetica"/>
              </a:rPr>
              <a:t>cibo, sul corpo o sulle prestazioni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Depressione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irritabilità , </a:t>
            </a:r>
            <a:r xmlns:a="http://schemas.openxmlformats.org/drawingml/2006/main">
              <a:rPr lang="it" sz="2400" dirty="0" err="1">
                <a:latin typeface="Coolvetica"/>
              </a:rPr>
              <a:t>ritiro </a:t>
            </a:r>
            <a:endParaRPr xmlns:a="http://schemas.openxmlformats.org/drawingml/2006/main" lang="it-IT" sz="2400" dirty="0">
              <a:latin typeface="Coolvetica"/>
            </a:endParaRPr>
            <a:r xmlns:a="http://schemas.openxmlformats.org/drawingml/2006/main">
              <a:rPr lang="it" sz="2400" dirty="0">
                <a:latin typeface="Coolvetica"/>
              </a:rPr>
              <a:t>sociale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>
                <a:latin typeface="Coolvetica"/>
              </a:rPr>
              <a:t>Bassa autostima </a:t>
            </a:r>
            <a:r xmlns:a="http://schemas.openxmlformats.org/drawingml/2006/main">
              <a:rPr lang="it" sz="2400" dirty="0" err="1">
                <a:latin typeface="Coolvetica"/>
              </a:rPr>
              <a:t>o </a:t>
            </a:r>
            <a:r xmlns:a="http://schemas.openxmlformats.org/drawingml/2006/main">
              <a:rPr lang="it" sz="2400" dirty="0">
                <a:latin typeface="Coolvetica"/>
              </a:rPr>
              <a:t>forti </a:t>
            </a:r>
            <a:r xmlns:a="http://schemas.openxmlformats.org/drawingml/2006/main">
              <a:rPr lang="it" sz="2400" dirty="0" err="1">
                <a:latin typeface="Coolvetica"/>
              </a:rPr>
              <a:t>critiche al proprio corpo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Ossessione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rigidità </a:t>
            </a:r>
            <a:r xmlns:a="http://schemas.openxmlformats.org/drawingml/2006/main">
              <a:rPr lang="it" sz="2400" dirty="0">
                <a:latin typeface="Coolvetica"/>
              </a:rPr>
              <a:t>nei comportamenti alimentari o </a:t>
            </a:r>
            <a:r xmlns:a="http://schemas.openxmlformats.org/drawingml/2006/main">
              <a:rPr lang="it" sz="2400" dirty="0" err="1">
                <a:latin typeface="Coolvetica"/>
              </a:rPr>
              <a:t>legati all'esercizio fisico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rituali</a:t>
            </a:r>
            <a:endParaRPr xmlns:a="http://schemas.openxmlformats.org/drawingml/2006/main" lang="it-IT" sz="2400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662756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457F4-4E1D-CCD0-8E69-6A82EC290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739BB2A3-F63E-3158-F622-3CBA47FD5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D731D2BC-D3AD-2A8A-12C9-32C9AE033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Segnali </a:t>
            </a:r>
            <a:r xmlns:a="http://schemas.openxmlformats.org/drawingml/2006/main">
              <a:rPr lang="it" sz="4000" dirty="0">
                <a:latin typeface="Coolvetica"/>
              </a:rPr>
              <a:t>di allarme </a:t>
            </a:r>
            <a:r xmlns:a="http://schemas.openxmlformats.org/drawingml/2006/main">
              <a:rPr lang="it" sz="4000" dirty="0" err="1">
                <a:latin typeface="Coolvetica"/>
              </a:rPr>
              <a:t>precoce </a:t>
            </a:r>
            <a:r xmlns:a="http://schemas.openxmlformats.org/drawingml/2006/main">
              <a:rPr lang="it" sz="4000" dirty="0">
                <a:latin typeface="Coolvetica"/>
              </a:rPr>
              <a:t>nel </a:t>
            </a:r>
            <a:r xmlns:a="http://schemas.openxmlformats.org/drawingml/2006/main">
              <a:rPr lang="it" sz="4000" dirty="0" err="1">
                <a:latin typeface="Coolvetica"/>
              </a:rPr>
              <a:t>contesto sportivo</a:t>
            </a:r>
            <a:endParaRPr xmlns:a="http://schemas.openxmlformats.org/drawingml/2006/main" lang="it-IT" sz="4000" dirty="0">
              <a:latin typeface="Coolvetica"/>
            </a:endParaRP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95E47B63-685E-FFCC-DF9A-4382685BAE5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5C3776A8-B472-F18E-DDB7-15D1F8D9FF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BC2253B5-60F6-F415-D51D-5B2EE43C22C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AF2242E3-2B18-544B-BC6B-4F3D030FFB8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053564C-BB0B-A4FD-B377-81CC259FB1C8}"/>
              </a:ext>
            </a:extLst>
          </p:cNvPr>
          <p:cNvSpPr txBox="1"/>
          <p:nvPr/>
        </p:nvSpPr>
        <p:spPr>
          <a:xfrm>
            <a:off x="504000" y="1184122"/>
            <a:ext cx="87554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algn="just"/>
            <a:r xmlns:a="http://schemas.openxmlformats.org/drawingml/2006/main">
              <a:rPr lang="it" sz="2400" b="1" dirty="0">
                <a:latin typeface="Coolvetica"/>
              </a:rPr>
              <a:t>5. </a:t>
            </a:r>
            <a:r xmlns:a="http://schemas.openxmlformats.org/drawingml/2006/main">
              <a:rPr lang="it" sz="2400" b="1" dirty="0" err="1">
                <a:latin typeface="Coolvetica"/>
              </a:rPr>
              <a:t>Segnali </a:t>
            </a:r>
            <a:endParaRPr xmlns:a="http://schemas.openxmlformats.org/drawingml/2006/main" lang="it-IT" sz="2400" b="1" dirty="0">
              <a:latin typeface="Coolvetica"/>
            </a:endParaRPr>
            <a:r xmlns:a="http://schemas.openxmlformats.org/drawingml/2006/main">
              <a:rPr lang="it" sz="2400" b="1" dirty="0" err="1">
                <a:latin typeface="Coolvetica"/>
              </a:rPr>
              <a:t>contestuali </a:t>
            </a:r>
            <a:r xmlns:a="http://schemas.openxmlformats.org/drawingml/2006/main">
              <a:rPr lang="it" sz="2400" b="1" dirty="0">
                <a:latin typeface="Coolvetica"/>
              </a:rPr>
              <a:t>e sociali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Eccessivo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interesse </a:t>
            </a:r>
            <a:r xmlns:a="http://schemas.openxmlformats.org/drawingml/2006/main">
              <a:rPr lang="it" sz="2400" dirty="0">
                <a:latin typeface="Coolvetica"/>
              </a:rPr>
              <a:t>per </a:t>
            </a:r>
            <a:r xmlns:a="http://schemas.openxmlformats.org/drawingml/2006/main">
              <a:rPr lang="it" sz="2400" dirty="0" err="1">
                <a:latin typeface="Coolvetica"/>
              </a:rPr>
              <a:t>l'estremo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diete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>
                <a:latin typeface="Coolvetica"/>
              </a:rPr>
              <a:t>tendenze </a:t>
            </a:r>
            <a:r xmlns:a="http://schemas.openxmlformats.org/drawingml/2006/main">
              <a:rPr lang="it" sz="2400" dirty="0" err="1">
                <a:latin typeface="Coolvetica"/>
              </a:rPr>
              <a:t>nutrizionali </a:t>
            </a:r>
            <a:r xmlns:a="http://schemas.openxmlformats.org/drawingml/2006/main">
              <a:rPr lang="it" sz="2400" dirty="0" err="1">
                <a:latin typeface="Coolvetica"/>
              </a:rPr>
              <a:t>tra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colleghi </a:t>
            </a:r>
            <a:r xmlns:a="http://schemas.openxmlformats.org/drawingml/2006/main">
              <a:rPr lang="it" sz="2400" dirty="0">
                <a:latin typeface="Coolvetica"/>
              </a:rPr>
              <a:t>o online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Sonno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disturbi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insonnia</a:t>
            </a:r>
            <a:endParaRPr xmlns:a="http://schemas.openxmlformats.org/drawingml/2006/main" lang="it-IT" sz="2400" dirty="0">
              <a:latin typeface="Coolvetica"/>
            </a:endParaRP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 err="1">
                <a:latin typeface="Coolvetica"/>
              </a:rPr>
              <a:t>Relazione </a:t>
            </a:r>
            <a:r xmlns:a="http://schemas.openxmlformats.org/drawingml/2006/main">
              <a:rPr lang="it" sz="2400" dirty="0">
                <a:latin typeface="Coolvetica"/>
              </a:rPr>
              <a:t>sociale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difficoltà </a:t>
            </a:r>
            <a:r xmlns:a="http://schemas.openxmlformats.org/drawingml/2006/main">
              <a:rPr lang="it" sz="2400" dirty="0">
                <a:latin typeface="Coolvetica"/>
              </a:rPr>
              <a:t>o </a:t>
            </a:r>
            <a:r xmlns:a="http://schemas.openxmlformats.org/drawingml/2006/main">
              <a:rPr lang="it" sz="2400" dirty="0" err="1">
                <a:latin typeface="Coolvetica"/>
              </a:rPr>
              <a:t>ritiro </a:t>
            </a:r>
            <a:r xmlns:a="http://schemas.openxmlformats.org/drawingml/2006/main">
              <a:rPr lang="it" sz="2400" dirty="0">
                <a:latin typeface="Coolvetica"/>
              </a:rPr>
              <a:t>dalle attività non sportive</a:t>
            </a:r>
          </a:p>
          <a:p>
            <a:pPr xmlns:a="http://schemas.openxmlformats.org/drawingml/2006/main" marL="630238" indent="-342900" algn="just">
              <a:buFont typeface="Arial" panose="020B0604020202020204" pitchFamily="34" charset="0"/>
              <a:buChar char="•"/>
            </a:pPr>
            <a:r xmlns:a="http://schemas.openxmlformats.org/drawingml/2006/main">
              <a:rPr lang="it" sz="2400" dirty="0">
                <a:latin typeface="Coolvetica"/>
              </a:rPr>
              <a:t>Stress o pressione </a:t>
            </a:r>
            <a:r xmlns:a="http://schemas.openxmlformats.org/drawingml/2006/main">
              <a:rPr lang="it" sz="2400" dirty="0" err="1">
                <a:latin typeface="Coolvetica"/>
              </a:rPr>
              <a:t>legati </a:t>
            </a:r>
            <a:r xmlns:a="http://schemas.openxmlformats.org/drawingml/2006/main">
              <a:rPr lang="it" sz="2400" dirty="0">
                <a:latin typeface="Coolvetica"/>
              </a:rPr>
              <a:t>alle prestazioni sportive</a:t>
            </a:r>
          </a:p>
        </p:txBody>
      </p:sp>
    </p:spTree>
    <p:extLst>
      <p:ext uri="{BB962C8B-B14F-4D97-AF65-F5344CB8AC3E}">
        <p14:creationId xmlns:p14="http://schemas.microsoft.com/office/powerpoint/2010/main" val="644166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90+ Cartoon Of Sports Medicine Stock Illustrations, Royalty-Free Vector  Graphics &amp; Clip Art - iStock">
            <a:extLst>
              <a:ext uri="{FF2B5EF4-FFF2-40B4-BE49-F238E27FC236}">
                <a16:creationId xmlns:a16="http://schemas.microsoft.com/office/drawing/2014/main" id="{3C79B88A-FEC2-2535-8C86-57A7DFD96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725" y="2324234"/>
            <a:ext cx="4206153" cy="280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EB57118-D660-7966-9EC2-990D5669CD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 xmlns:a="http://schemas.openxmlformats.org/drawingml/2006/main">
              <a:rPr lang="it" sz="4000" dirty="0" err="1">
                <a:latin typeface="Coolvetica"/>
              </a:rPr>
              <a:t>Perché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 err="1">
                <a:latin typeface="Coolvetica"/>
              </a:rPr>
              <a:t>Esercizio</a:t>
            </a:r>
            <a:r xmlns:a="http://schemas.openxmlformats.org/drawingml/2006/main">
              <a:rPr lang="it" sz="4000" dirty="0">
                <a:latin typeface="Coolvetica"/>
              </a:rPr>
              <a:t> </a:t>
            </a:r>
            <a:r xmlns:a="http://schemas.openxmlformats.org/drawingml/2006/main">
              <a:rPr lang="it" sz="4000" dirty="0">
                <a:latin typeface="Coolvetica"/>
              </a:rPr>
              <a:t>Non </a:t>
            </a:r>
            <a:r xmlns:a="http://schemas.openxmlformats.org/drawingml/2006/main">
              <a:rPr lang="it" sz="4000" dirty="0" err="1">
                <a:latin typeface="Coolvetica"/>
              </a:rPr>
              <a:t>è </a:t>
            </a:r>
            <a:r xmlns:a="http://schemas.openxmlformats.org/drawingml/2006/main">
              <a:rPr lang="it" sz="4000" dirty="0" err="1">
                <a:latin typeface="Coolvetica"/>
              </a:rPr>
              <a:t>più </a:t>
            </a:r>
            <a:r xmlns:a="http://schemas.openxmlformats.org/drawingml/2006/main">
              <a:rPr lang="it" sz="4000" dirty="0">
                <a:latin typeface="Coolvetica"/>
              </a:rPr>
              <a:t>' </a:t>
            </a:r>
            <a:r xmlns:a="http://schemas.openxmlformats.org/drawingml/2006/main">
              <a:rPr lang="it" sz="4000" dirty="0" err="1">
                <a:latin typeface="Coolvetica"/>
              </a:rPr>
              <a:t>proibito </a:t>
            </a:r>
            <a:r xmlns:a="http://schemas.openxmlformats.org/drawingml/2006/main">
              <a:rPr lang="it" sz="4000" dirty="0">
                <a:latin typeface="Coolvetica"/>
              </a:rPr>
              <a:t>'</a:t>
            </a:r>
          </a:p>
        </p:txBody>
      </p:sp>
      <p:sp>
        <p:nvSpPr>
          <p:cNvPr id="4" name="Rectángulo 17">
            <a:extLst>
              <a:ext uri="{FF2B5EF4-FFF2-40B4-BE49-F238E27FC236}">
                <a16:creationId xmlns:a16="http://schemas.microsoft.com/office/drawing/2014/main" id="{BC509DFE-5174-F208-3753-125F0649426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5" name="Imagen 18">
            <a:extLst>
              <a:ext uri="{FF2B5EF4-FFF2-40B4-BE49-F238E27FC236}">
                <a16:creationId xmlns:a16="http://schemas.microsoft.com/office/drawing/2014/main" id="{09045BD5-DC33-08F2-3357-99EA583C552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Rectángulo 19">
            <a:extLst>
              <a:ext uri="{FF2B5EF4-FFF2-40B4-BE49-F238E27FC236}">
                <a16:creationId xmlns:a16="http://schemas.microsoft.com/office/drawing/2014/main" id="{CF9EAFB8-2E95-8599-418D-22D17B144C4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7" name="Imagen 21">
            <a:extLst>
              <a:ext uri="{FF2B5EF4-FFF2-40B4-BE49-F238E27FC236}">
                <a16:creationId xmlns:a16="http://schemas.microsoft.com/office/drawing/2014/main" id="{7757D524-38B1-D7FA-0CAB-04F496DBCCB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C5A19E-8C89-D01F-0386-845F9656336A}"/>
              </a:ext>
            </a:extLst>
          </p:cNvPr>
          <p:cNvSpPr txBox="1"/>
          <p:nvPr/>
        </p:nvSpPr>
        <p:spPr>
          <a:xfrm>
            <a:off x="504000" y="1127115"/>
            <a:ext cx="87554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Storico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approccio </a:t>
            </a:r>
            <a:r xmlns:a="http://schemas.openxmlformats.org/drawingml/2006/main">
              <a:rPr lang="it" sz="2400" dirty="0">
                <a:latin typeface="Coolvetica"/>
              </a:rPr>
              <a:t>: </a:t>
            </a:r>
            <a:r xmlns:a="http://schemas.openxmlformats.org/drawingml/2006/main">
              <a:rPr lang="it" sz="2400" b="1" dirty="0" err="1">
                <a:latin typeface="Coolvetica"/>
              </a:rPr>
              <a:t>pazienti </a:t>
            </a:r>
            <a:r xmlns:a="http://schemas.openxmlformats.org/drawingml/2006/main">
              <a:rPr lang="it" sz="2400" b="1" dirty="0">
                <a:latin typeface="Coolvetica"/>
              </a:rPr>
              <a:t>del pronto soccorso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Spesso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 err="1">
                <a:latin typeface="Coolvetica"/>
              </a:rPr>
              <a:t>consigliato </a:t>
            </a:r>
            <a:r xmlns:a="http://schemas.openxmlformats.org/drawingml/2006/main">
              <a:rPr lang="it" sz="2400" b="1" dirty="0">
                <a:latin typeface="Coolvetica"/>
              </a:rPr>
              <a:t>di interrompere </a:t>
            </a:r>
            <a:r xmlns:a="http://schemas.openxmlformats.org/drawingml/2006/main">
              <a:rPr lang="it" sz="2400" b="1" dirty="0" err="1">
                <a:latin typeface="Coolvetica"/>
              </a:rPr>
              <a:t>tutto</a:t>
            </a:r>
            <a:r xmlns:a="http://schemas.openxmlformats.org/drawingml/2006/main">
              <a:rPr lang="it" sz="2400" b="1" dirty="0">
                <a:latin typeface="Coolvetica"/>
              </a:rPr>
              <a:t> </a:t>
            </a:r>
            <a:r xmlns:a="http://schemas.openxmlformats.org/drawingml/2006/main">
              <a:rPr lang="it" sz="2400" b="1" dirty="0">
                <a:latin typeface="Coolvetica"/>
              </a:rPr>
              <a:t>attività </a:t>
            </a:r>
            <a:r xmlns:a="http://schemas.openxmlformats.org/drawingml/2006/main">
              <a:rPr lang="it" sz="2400" b="1" dirty="0" err="1">
                <a:latin typeface="Coolvetica"/>
              </a:rPr>
              <a:t>fisica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dirty="0" err="1">
                <a:latin typeface="Coolvetica"/>
              </a:rPr>
              <a:t>Attuale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prova </a:t>
            </a:r>
            <a:r xmlns:a="http://schemas.openxmlformats.org/drawingml/2006/main">
              <a:rPr lang="it" sz="2400" dirty="0">
                <a:latin typeface="Coolvetica"/>
              </a:rPr>
              <a:t>: </a:t>
            </a:r>
            <a:r xmlns:a="http://schemas.openxmlformats.org/drawingml/2006/main">
              <a:rPr lang="it" sz="2400" b="1" dirty="0" err="1">
                <a:latin typeface="Coolvetica"/>
              </a:rPr>
              <a:t>controllata</a:t>
            </a:r>
            <a:r xmlns:a="http://schemas.openxmlformats.org/drawingml/2006/main">
              <a:rPr lang="it" sz="2400" b="1" dirty="0">
                <a:latin typeface="Coolvetica"/>
              </a:rPr>
              <a:t> l'attività </a:t>
            </a:r>
            <a:r xmlns:a="http://schemas.openxmlformats.org/drawingml/2006/main">
              <a:rPr lang="it" sz="2400" b="1" dirty="0" err="1">
                <a:latin typeface="Coolvetica"/>
              </a:rPr>
              <a:t>fisica </a:t>
            </a:r>
            <a:r xmlns:a="http://schemas.openxmlformats.org/drawingml/2006/main">
              <a:rPr lang="it" sz="2400" b="1" dirty="0">
                <a:latin typeface="Coolvetica"/>
              </a:rPr>
              <a:t>può essere sicura e </a:t>
            </a:r>
            <a:r xmlns:a="http://schemas.openxmlformats.org/drawingml/2006/main">
              <a:rPr lang="it" sz="2400" b="1" dirty="0" err="1">
                <a:latin typeface="Coolvetica"/>
              </a:rPr>
              <a:t>benefica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Se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Esso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È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>
                <a:latin typeface="Coolvetica"/>
              </a:rPr>
              <a:t>nutrizionale </a:t>
            </a:r>
            <a:r xmlns:a="http://schemas.openxmlformats.org/drawingml/2006/main">
              <a:rPr lang="it" sz="2400" dirty="0" err="1">
                <a:latin typeface="Coolvetica"/>
              </a:rPr>
              <a:t>supervisionato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 err="1">
                <a:latin typeface="Coolvetica"/>
              </a:rPr>
              <a:t>individualizzato</a:t>
            </a:r>
            <a:r xmlns:a="http://schemas.openxmlformats.org/drawingml/2006/main">
              <a:rPr lang="it" sz="2400" dirty="0" err="1">
                <a:latin typeface="Coolvetica"/>
              </a:rPr>
              <a:t>​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assunzione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È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adeguato </a:t>
            </a:r>
            <a:r xmlns:a="http://schemas.openxmlformats.org/drawingml/2006/main">
              <a:rPr lang="it" sz="2400" dirty="0">
                <a:latin typeface="Coolvetica"/>
              </a:rPr>
              <a:t>a </a:t>
            </a:r>
            <a:r xmlns:a="http://schemas.openxmlformats.org/drawingml/2006/main">
              <a:rPr lang="it" sz="2400" dirty="0" err="1">
                <a:latin typeface="Coolvetica"/>
              </a:rPr>
              <a:t>soddisfare </a:t>
            </a:r>
            <a:r xmlns:a="http://schemas.openxmlformats.org/drawingml/2006/main">
              <a:rPr lang="it" sz="2400" dirty="0">
                <a:latin typeface="Coolvetica"/>
              </a:rPr>
              <a:t>il fabbisogno energetico, </a:t>
            </a:r>
            <a:r xmlns:a="http://schemas.openxmlformats.org/drawingml/2006/main">
              <a:rPr lang="it" sz="2400" dirty="0" err="1">
                <a:latin typeface="Coolvetica"/>
              </a:rPr>
              <a:t>è </a:t>
            </a:r>
            <a:r xmlns:a="http://schemas.openxmlformats.org/drawingml/2006/main">
              <a:rPr lang="it" sz="2400" dirty="0">
                <a:latin typeface="Coolvetica"/>
              </a:rPr>
              <a:t>presente </a:t>
            </a:r>
            <a:r xmlns:a="http://schemas.openxmlformats.org/drawingml/2006/main">
              <a:rPr lang="it" sz="2400" dirty="0">
                <a:latin typeface="Coolvetica"/>
              </a:rPr>
              <a:t>un supporto </a:t>
            </a:r>
            <a:r xmlns:a="http://schemas.openxmlformats.org/drawingml/2006/main">
              <a:rPr lang="it" sz="2400" dirty="0" err="1">
                <a:latin typeface="Coolvetica"/>
              </a:rPr>
              <a:t>psicologico</a:t>
            </a:r>
          </a:p>
          <a:p>
            <a:pPr xmlns:a="http://schemas.openxmlformats.org/drawingml/2006/main" marL="457200" indent="-457200" algn="just">
              <a:buFont typeface="Wingdings" panose="05000000000000000000" pitchFamily="2" charset="2"/>
              <a:buChar char="§"/>
            </a:pPr>
            <a:r xmlns:a="http://schemas.openxmlformats.org/drawingml/2006/main">
              <a:rPr lang="it" sz="2400" b="1" dirty="0">
                <a:latin typeface="Coolvetica"/>
              </a:rPr>
              <a:t>Benefici </a:t>
            </a:r>
            <a:r xmlns:a="http://schemas.openxmlformats.org/drawingml/2006/main">
              <a:rPr lang="it" sz="2400" dirty="0">
                <a:latin typeface="Coolvetica"/>
              </a:rPr>
              <a:t>: supporta la salute </a:t>
            </a:r>
            <a:r xmlns:a="http://schemas.openxmlformats.org/drawingml/2006/main">
              <a:rPr lang="it" sz="2400" dirty="0" err="1">
                <a:latin typeface="Coolvetica"/>
              </a:rPr>
              <a:t>mentale </a:t>
            </a:r>
            <a:r xmlns:a="http://schemas.openxmlformats.org/drawingml/2006/main">
              <a:rPr lang="it" sz="2400" dirty="0">
                <a:latin typeface="Coolvetica"/>
              </a:rPr>
              <a:t>e </a:t>
            </a:r>
            <a:r xmlns:a="http://schemas.openxmlformats.org/drawingml/2006/main">
              <a:rPr lang="it" sz="2400" dirty="0" err="1">
                <a:latin typeface="Coolvetica"/>
              </a:rPr>
              <a:t>la regolazione dell'umore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mantiene </a:t>
            </a:r>
            <a:r xmlns:a="http://schemas.openxmlformats.org/drawingml/2006/main">
              <a:rPr lang="it" sz="2400" dirty="0">
                <a:latin typeface="Coolvetica"/>
              </a:rPr>
              <a:t>la massa muscolare e </a:t>
            </a:r>
            <a:r xmlns:a="http://schemas.openxmlformats.org/drawingml/2006/main">
              <a:rPr lang="it" sz="2400" dirty="0" err="1">
                <a:latin typeface="Coolvetica"/>
              </a:rPr>
              <a:t>funzionale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capacità </a:t>
            </a:r>
            <a:r xmlns:a="http://schemas.openxmlformats.org/drawingml/2006/main">
              <a:rPr lang="it" sz="2400" dirty="0">
                <a:latin typeface="Coolvetica"/>
              </a:rPr>
              <a:t>, </a:t>
            </a:r>
            <a:r xmlns:a="http://schemas.openxmlformats.org/drawingml/2006/main">
              <a:rPr lang="it" sz="2400" dirty="0" err="1">
                <a:latin typeface="Coolvetica"/>
              </a:rPr>
              <a:t>incoraggia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graduale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reintegrazione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 err="1">
                <a:latin typeface="Coolvetica"/>
              </a:rPr>
              <a:t>in</a:t>
            </a:r>
            <a:r xmlns:a="http://schemas.openxmlformats.org/drawingml/2006/main">
              <a:rPr lang="it" sz="2400" dirty="0">
                <a:latin typeface="Coolvetica"/>
              </a:rPr>
              <a:t> </a:t>
            </a:r>
            <a:r xmlns:a="http://schemas.openxmlformats.org/drawingml/2006/main">
              <a:rPr lang="it" sz="2400" dirty="0">
                <a:latin typeface="Coolvetica"/>
              </a:rPr>
              <a:t>modelli di vita </a:t>
            </a:r>
            <a:r xmlns:a="http://schemas.openxmlformats.org/drawingml/2006/main">
              <a:rPr lang="it" sz="2400" dirty="0" err="1">
                <a:latin typeface="Coolvetica"/>
              </a:rPr>
              <a:t>normali</a:t>
            </a:r>
          </a:p>
        </p:txBody>
      </p:sp>
    </p:spTree>
    <p:extLst>
      <p:ext uri="{BB962C8B-B14F-4D97-AF65-F5344CB8AC3E}">
        <p14:creationId xmlns:p14="http://schemas.microsoft.com/office/powerpoint/2010/main" val="7576148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5287</TotalTime>
  <Words>1278</Words>
  <Application>Microsoft Office PowerPoint</Application>
  <PresentationFormat>Personalizzato</PresentationFormat>
  <Paragraphs>161</Paragraphs>
  <Slides>22</Slides>
  <Notes>22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30" baseType="lpstr">
      <vt:lpstr>Aptos</vt:lpstr>
      <vt:lpstr>Arial</vt:lpstr>
      <vt:lpstr>Coolvetica</vt:lpstr>
      <vt:lpstr>Helvetica</vt:lpstr>
      <vt:lpstr>Symbol</vt:lpstr>
      <vt:lpstr>Times New Roman</vt:lpstr>
      <vt:lpstr>Wingdings</vt:lpstr>
      <vt:lpstr>Office</vt:lpstr>
      <vt:lpstr>Presentazione standard di PowerPoint</vt:lpstr>
      <vt:lpstr>Learning Objectives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Early Warning Signs in Sport Context</vt:lpstr>
      <vt:lpstr>Why Exercise Is No Longer ‘Forbidden’</vt:lpstr>
      <vt:lpstr>Why Exercise Is No Longer ‘Forbidden’</vt:lpstr>
      <vt:lpstr>Why Exercise Is No Longer ‘Forbidden’</vt:lpstr>
      <vt:lpstr>Why Exercise Is No Longer ‘Forbidden’</vt:lpstr>
      <vt:lpstr>How Exercise Is Now Managed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Multidisciplinary Approach in Sport Teams</vt:lpstr>
      <vt:lpstr>Emerging Tools and Strategies</vt:lpstr>
      <vt:lpstr>Key Takeaways</vt:lpstr>
      <vt:lpstr>Download the bibliography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346</cp:revision>
  <dcterms:created xsi:type="dcterms:W3CDTF">2025-02-21T17:30:07Z</dcterms:created>
  <dcterms:modified xsi:type="dcterms:W3CDTF">2025-10-01T21:28:46Z</dcterms:modified>
  <dc:language>en-US</dc:language>
</cp:coreProperties>
</file>